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8" r:id="rId3"/>
    <p:sldId id="259" r:id="rId4"/>
    <p:sldId id="260" r:id="rId5"/>
    <p:sldId id="261" r:id="rId6"/>
    <p:sldId id="262" r:id="rId7"/>
    <p:sldId id="269" r:id="rId8"/>
    <p:sldId id="263" r:id="rId9"/>
    <p:sldId id="264" r:id="rId10"/>
    <p:sldId id="265" r:id="rId11"/>
    <p:sldId id="266" r:id="rId12"/>
    <p:sldId id="267" r:id="rId13"/>
    <p:sldId id="268" r:id="rId14"/>
    <p:sldId id="271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5" autoAdjust="0"/>
    <p:restoredTop sz="76910" autoAdjust="0"/>
  </p:normalViewPr>
  <p:slideViewPr>
    <p:cSldViewPr snapToGrid="0" snapToObjects="1">
      <p:cViewPr varScale="1">
        <p:scale>
          <a:sx n="78" d="100"/>
          <a:sy n="78" d="100"/>
        </p:scale>
        <p:origin x="-1456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C472EE-B883-CE49-AFDC-BDBE24F508F1}" type="datetimeFigureOut">
              <a:rPr lang="en-US" smtClean="0"/>
              <a:t>27/04/15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1B7519-AAE3-A044-AE8F-3F2DB98BE9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6463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2*10^30</a:t>
            </a:r>
            <a:r>
              <a:rPr lang="en-US" baseline="0" dirty="0" smtClean="0"/>
              <a:t> kg </a:t>
            </a:r>
            <a:r>
              <a:rPr lang="en-US" baseline="0" dirty="0" err="1" smtClean="0"/>
              <a:t>massa</a:t>
            </a: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700.000 Km </a:t>
            </a:r>
            <a:r>
              <a:rPr lang="en-US" baseline="0" dirty="0" err="1" smtClean="0"/>
              <a:t>raggio</a:t>
            </a: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150.000.000 Km Terra-Sole </a:t>
            </a:r>
            <a:r>
              <a:rPr lang="en-US" baseline="0" dirty="0" err="1" smtClean="0"/>
              <a:t>distanza</a:t>
            </a:r>
            <a:r>
              <a:rPr lang="en-US" baseline="0" dirty="0" smtClean="0"/>
              <a:t> : UNITA’ ASTRONOMICA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339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Calibri" charset="0"/>
              </a:rPr>
              <a:t>It is also the smallest, and its orbit is the most not fully circular.</a:t>
            </a:r>
          </a:p>
          <a:p>
            <a:r>
              <a:rPr lang="en-US" dirty="0" smtClean="0">
                <a:latin typeface="Calibri" charset="0"/>
              </a:rPr>
              <a:t>It does not have any satellite.</a:t>
            </a:r>
          </a:p>
          <a:p>
            <a:r>
              <a:rPr lang="en-US" dirty="0" smtClean="0">
                <a:latin typeface="Calibri" charset="0"/>
              </a:rPr>
              <a:t>There is no water or atmosphere</a:t>
            </a:r>
          </a:p>
          <a:p>
            <a:r>
              <a:rPr lang="en-US" dirty="0" smtClean="0">
                <a:latin typeface="Calibri" charset="0"/>
              </a:rPr>
              <a:t>It can be seen with naked eyes.</a:t>
            </a:r>
          </a:p>
          <a:p>
            <a:r>
              <a:rPr lang="en-US" dirty="0" smtClean="0">
                <a:latin typeface="Calibri" charset="0"/>
              </a:rPr>
              <a:t>It orbits the Sun once in about 88 Earth days</a:t>
            </a:r>
          </a:p>
          <a:p>
            <a:r>
              <a:rPr lang="en-US" dirty="0" smtClean="0">
                <a:latin typeface="Calibri" charset="0"/>
              </a:rPr>
              <a:t> There are no seasons on its surface</a:t>
            </a:r>
          </a:p>
          <a:p>
            <a:endParaRPr lang="en-US" dirty="0" smtClean="0"/>
          </a:p>
          <a:p>
            <a:r>
              <a:rPr lang="en-US" dirty="0" smtClean="0"/>
              <a:t>2400km </a:t>
            </a:r>
            <a:r>
              <a:rPr lang="en-US" dirty="0" err="1" smtClean="0"/>
              <a:t>raggio</a:t>
            </a:r>
            <a:endParaRPr lang="en-US" dirty="0" smtClean="0"/>
          </a:p>
          <a:p>
            <a:r>
              <a:rPr lang="en-US" dirty="0" smtClean="0"/>
              <a:t>58.000.000 km </a:t>
            </a:r>
            <a:r>
              <a:rPr lang="en-US" dirty="0" err="1" smtClean="0"/>
              <a:t>distanza</a:t>
            </a:r>
            <a:r>
              <a:rPr lang="en-US" dirty="0" smtClean="0"/>
              <a:t> sole (0.4 AU)</a:t>
            </a:r>
          </a:p>
          <a:p>
            <a:r>
              <a:rPr lang="en-US" dirty="0" smtClean="0"/>
              <a:t>~20 volte </a:t>
            </a:r>
            <a:r>
              <a:rPr lang="en-US" dirty="0" err="1" smtClean="0"/>
              <a:t>meno</a:t>
            </a:r>
            <a:r>
              <a:rPr lang="en-US" dirty="0" smtClean="0"/>
              <a:t> </a:t>
            </a:r>
            <a:r>
              <a:rPr lang="en-US" dirty="0" err="1" smtClean="0"/>
              <a:t>massiccio</a:t>
            </a:r>
            <a:r>
              <a:rPr lang="en-US" dirty="0" smtClean="0"/>
              <a:t> </a:t>
            </a:r>
            <a:r>
              <a:rPr lang="en-US" dirty="0" err="1" smtClean="0"/>
              <a:t>della</a:t>
            </a:r>
            <a:r>
              <a:rPr lang="en-US" dirty="0" smtClean="0"/>
              <a:t> terra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mercut</a:t>
            </a:r>
            <a:r>
              <a:rPr lang="en-US" dirty="0" smtClean="0"/>
              <a:t>-sole:</a:t>
            </a:r>
            <a:r>
              <a:rPr lang="en-US" baseline="0" dirty="0" smtClean="0"/>
              <a:t> 110.000.000 km, 0.7 AU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err="1" smtClean="0"/>
              <a:t>Temperatura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suoperficie</a:t>
            </a:r>
            <a:r>
              <a:rPr lang="en-US" baseline="0" dirty="0" smtClean="0"/>
              <a:t>: -170 +400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err="1" smtClean="0"/>
              <a:t>Noto</a:t>
            </a:r>
            <a:r>
              <a:rPr lang="en-US" baseline="0" dirty="0" smtClean="0"/>
              <a:t> dal 1400 A.C</a:t>
            </a: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B7519-AAE3-A044-AE8F-3F2DB98BE9A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2939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Atmosfera</a:t>
            </a:r>
            <a:r>
              <a:rPr lang="en-US" dirty="0" smtClean="0"/>
              <a:t>:</a:t>
            </a:r>
            <a:r>
              <a:rPr lang="en-US" baseline="0" dirty="0" smtClean="0"/>
              <a:t> 90 volte </a:t>
            </a:r>
            <a:r>
              <a:rPr lang="en-US" baseline="0" dirty="0" err="1" smtClean="0"/>
              <a:t>piu</a:t>
            </a:r>
            <a:r>
              <a:rPr lang="en-US" baseline="0" dirty="0" smtClean="0"/>
              <a:t>’ </a:t>
            </a:r>
            <a:r>
              <a:rPr lang="en-US" baseline="0" dirty="0" err="1" smtClean="0"/>
              <a:t>spessa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della</a:t>
            </a:r>
            <a:r>
              <a:rPr lang="en-US" baseline="0" dirty="0" smtClean="0"/>
              <a:t> terra, </a:t>
            </a:r>
            <a:r>
              <a:rPr lang="en-US" baseline="0" dirty="0" err="1" smtClean="0"/>
              <a:t>fatta</a:t>
            </a:r>
            <a:r>
              <a:rPr lang="en-US" baseline="0" dirty="0" smtClean="0"/>
              <a:t> di </a:t>
            </a:r>
            <a:r>
              <a:rPr lang="en-US" baseline="0" dirty="0" err="1" smtClean="0"/>
              <a:t>anidride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carbonica</a:t>
            </a:r>
            <a:r>
              <a:rPr lang="en-US" baseline="0" dirty="0" smtClean="0"/>
              <a:t> (96%) e Con </a:t>
            </a:r>
            <a:r>
              <a:rPr lang="en-US" baseline="0" dirty="0" err="1" smtClean="0"/>
              <a:t>azoto</a:t>
            </a:r>
            <a:r>
              <a:rPr lang="en-US" baseline="0" dirty="0" smtClean="0"/>
              <a:t> (3%).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Ha </a:t>
            </a:r>
            <a:r>
              <a:rPr lang="en-US" baseline="0" dirty="0" err="1" smtClean="0"/>
              <a:t>uno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spesso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strato</a:t>
            </a:r>
            <a:r>
              <a:rPr lang="en-US" baseline="0" dirty="0" smtClean="0"/>
              <a:t> di </a:t>
            </a:r>
            <a:r>
              <a:rPr lang="en-US" baseline="0" dirty="0" err="1" smtClean="0"/>
              <a:t>nubi</a:t>
            </a:r>
            <a:r>
              <a:rPr lang="en-US" baseline="0" dirty="0" smtClean="0"/>
              <a:t> di </a:t>
            </a:r>
            <a:r>
              <a:rPr lang="en-US" baseline="0" dirty="0" err="1" smtClean="0"/>
              <a:t>acido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solforico</a:t>
            </a:r>
            <a:r>
              <a:rPr lang="en-US" baseline="0" dirty="0" smtClean="0"/>
              <a:t>!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Massa: 0.8 terra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Raggio</a:t>
            </a:r>
            <a:r>
              <a:rPr lang="en-US" dirty="0" smtClean="0"/>
              <a:t>: 6000 km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Lune 0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Marte</a:t>
            </a:r>
            <a:r>
              <a:rPr lang="en-US" dirty="0" smtClean="0"/>
              <a:t>-sole:</a:t>
            </a:r>
            <a:r>
              <a:rPr lang="en-US" baseline="0" dirty="0" smtClean="0"/>
              <a:t> 110.000.000 km, 0.7 AU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err="1" smtClean="0"/>
              <a:t>Temperatura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suoperficie</a:t>
            </a:r>
            <a:r>
              <a:rPr lang="en-US" baseline="0" dirty="0" smtClean="0"/>
              <a:t>: 460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err="1" smtClean="0"/>
              <a:t>Noto</a:t>
            </a:r>
            <a:r>
              <a:rPr lang="en-US" baseline="0" dirty="0" smtClean="0"/>
              <a:t> dal 1700 A.C</a:t>
            </a: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Anno di </a:t>
            </a:r>
            <a:r>
              <a:rPr lang="en-US" baseline="0" dirty="0" err="1" smtClean="0"/>
              <a:t>venere</a:t>
            </a:r>
            <a:r>
              <a:rPr lang="en-US" baseline="0" dirty="0" smtClean="0"/>
              <a:t>: 224 </a:t>
            </a:r>
            <a:r>
              <a:rPr lang="en-US" baseline="0" dirty="0" err="1" smtClean="0"/>
              <a:t>giorni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B7519-AAE3-A044-AE8F-3F2DB98BE9A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1124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6*10^24 kg</a:t>
            </a:r>
          </a:p>
          <a:p>
            <a:r>
              <a:rPr lang="en-US" dirty="0" smtClean="0"/>
              <a:t>6370km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raggio</a:t>
            </a:r>
            <a:endParaRPr lang="en-US" baseline="0" dirty="0" smtClean="0"/>
          </a:p>
          <a:p>
            <a:r>
              <a:rPr lang="en-US" baseline="0" dirty="0" smtClean="0"/>
              <a:t>150.000.000 km dal sole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B7519-AAE3-A044-AE8F-3F2DB98BE9A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1124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Raggio</a:t>
            </a:r>
            <a:r>
              <a:rPr lang="en-US" dirty="0" smtClean="0"/>
              <a:t>: 1700km</a:t>
            </a:r>
          </a:p>
          <a:p>
            <a:r>
              <a:rPr lang="en-US" dirty="0" smtClean="0"/>
              <a:t>Massa 0.01</a:t>
            </a:r>
            <a:r>
              <a:rPr lang="en-US" baseline="0" dirty="0" smtClean="0"/>
              <a:t> terra</a:t>
            </a:r>
          </a:p>
          <a:p>
            <a:r>
              <a:rPr lang="en-US" baseline="0" dirty="0" smtClean="0"/>
              <a:t>Temperature: </a:t>
            </a:r>
            <a:r>
              <a:rPr lang="en-US" baseline="0" dirty="0" err="1" smtClean="0"/>
              <a:t>fra</a:t>
            </a:r>
            <a:r>
              <a:rPr lang="en-US" baseline="0" dirty="0" smtClean="0"/>
              <a:t> -230 e 120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B7519-AAE3-A044-AE8F-3F2DB98BE9A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1124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Massa: 0.1 terra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Raggio</a:t>
            </a:r>
            <a:r>
              <a:rPr lang="en-US" dirty="0" smtClean="0"/>
              <a:t>: 3400 km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Lune 2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Marte</a:t>
            </a:r>
            <a:r>
              <a:rPr lang="en-US" dirty="0" smtClean="0"/>
              <a:t>-sole:</a:t>
            </a:r>
            <a:r>
              <a:rPr lang="en-US" baseline="0" dirty="0" smtClean="0"/>
              <a:t> 230.000.000 km, 1.4AU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err="1" smtClean="0"/>
              <a:t>Temperatura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suoperficie</a:t>
            </a:r>
            <a:r>
              <a:rPr lang="en-US" baseline="0" dirty="0" smtClean="0"/>
              <a:t>: -85 -5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err="1" smtClean="0"/>
              <a:t>Noto</a:t>
            </a:r>
            <a:r>
              <a:rPr lang="en-US" baseline="0" dirty="0" smtClean="0"/>
              <a:t> dal 2000 A.C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B7519-AAE3-A044-AE8F-3F2DB98BE9A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1124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Massa: 320</a:t>
            </a:r>
            <a:r>
              <a:rPr lang="en-US" baseline="0" dirty="0" smtClean="0"/>
              <a:t> </a:t>
            </a:r>
            <a:r>
              <a:rPr lang="en-US" dirty="0" smtClean="0"/>
              <a:t> terra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Raggio</a:t>
            </a:r>
            <a:r>
              <a:rPr lang="en-US" dirty="0" smtClean="0"/>
              <a:t>: 70.000 km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Lune 67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Fra</a:t>
            </a:r>
            <a:r>
              <a:rPr lang="en-US" baseline="0" dirty="0" smtClean="0"/>
              <a:t> le </a:t>
            </a:r>
            <a:r>
              <a:rPr lang="en-US" baseline="0" dirty="0" err="1" smtClean="0"/>
              <a:t>quali</a:t>
            </a:r>
            <a:r>
              <a:rPr lang="en-US" baseline="0" dirty="0" smtClean="0"/>
              <a:t>: Io, Europa, </a:t>
            </a:r>
            <a:r>
              <a:rPr lang="en-US" baseline="0" dirty="0" err="1" smtClean="0"/>
              <a:t>Ganimede</a:t>
            </a:r>
            <a:r>
              <a:rPr lang="en-US" baseline="0" dirty="0" smtClean="0"/>
              <a:t> &amp; </a:t>
            </a:r>
            <a:r>
              <a:rPr lang="en-US" baseline="0" dirty="0" err="1" smtClean="0"/>
              <a:t>Callisto</a:t>
            </a: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err="1" smtClean="0"/>
              <a:t>Anelli</a:t>
            </a:r>
            <a:r>
              <a:rPr lang="en-US" baseline="0" dirty="0" smtClean="0"/>
              <a:t>: 4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Anno </a:t>
            </a:r>
            <a:r>
              <a:rPr lang="en-US" baseline="0" dirty="0" err="1" smtClean="0"/>
              <a:t>gioviani</a:t>
            </a:r>
            <a:r>
              <a:rPr lang="en-US" baseline="0" dirty="0" smtClean="0"/>
              <a:t>: 11.8 </a:t>
            </a:r>
            <a:r>
              <a:rPr lang="en-US" baseline="0" dirty="0" err="1" smtClean="0"/>
              <a:t>anni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terrestri</a:t>
            </a: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Marte</a:t>
            </a:r>
            <a:r>
              <a:rPr lang="en-US" dirty="0" smtClean="0"/>
              <a:t>-sole:</a:t>
            </a:r>
            <a:r>
              <a:rPr lang="en-US" baseline="0" dirty="0" smtClean="0"/>
              <a:t> 780.000.000 km, 5.2 AU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err="1" smtClean="0"/>
              <a:t>Temperatura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suoperficie</a:t>
            </a:r>
            <a:r>
              <a:rPr lang="en-US" baseline="0" dirty="0" smtClean="0"/>
              <a:t>: -110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err="1" smtClean="0"/>
              <a:t>Noto</a:t>
            </a:r>
            <a:r>
              <a:rPr lang="en-US" baseline="0" dirty="0" smtClean="0"/>
              <a:t> dal 800 A.C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B7519-AAE3-A044-AE8F-3F2DB98BE9A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1124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Massa: 100</a:t>
            </a:r>
            <a:r>
              <a:rPr lang="en-US" baseline="0" dirty="0" smtClean="0"/>
              <a:t> </a:t>
            </a:r>
            <a:r>
              <a:rPr lang="en-US" dirty="0" smtClean="0"/>
              <a:t> terra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Raggio</a:t>
            </a:r>
            <a:r>
              <a:rPr lang="en-US" dirty="0" smtClean="0"/>
              <a:t>: 60.000 km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Lune 62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Fra</a:t>
            </a:r>
            <a:r>
              <a:rPr lang="en-US" baseline="0" dirty="0" smtClean="0"/>
              <a:t> le </a:t>
            </a:r>
            <a:r>
              <a:rPr lang="en-US" baseline="0" dirty="0" err="1" smtClean="0"/>
              <a:t>quali</a:t>
            </a:r>
            <a:r>
              <a:rPr lang="en-US" baseline="0" dirty="0" smtClean="0"/>
              <a:t>: </a:t>
            </a:r>
            <a:r>
              <a:rPr lang="en-US" baseline="0" dirty="0" err="1" smtClean="0"/>
              <a:t>titano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rea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encelado</a:t>
            </a: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err="1" smtClean="0"/>
              <a:t>Anelli</a:t>
            </a:r>
            <a:r>
              <a:rPr lang="en-US" baseline="0" dirty="0" smtClean="0"/>
              <a:t> &gt; 30 (</a:t>
            </a:r>
            <a:r>
              <a:rPr lang="en-US" baseline="0" dirty="0" err="1" smtClean="0"/>
              <a:t>divisi</a:t>
            </a:r>
            <a:r>
              <a:rPr lang="en-US" baseline="0" dirty="0" smtClean="0"/>
              <a:t> in 7 </a:t>
            </a:r>
            <a:r>
              <a:rPr lang="en-US" baseline="0" dirty="0" err="1" smtClean="0"/>
              <a:t>gruppi</a:t>
            </a:r>
            <a:r>
              <a:rPr lang="en-US" baseline="0" dirty="0" smtClean="0"/>
              <a:t>)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Anno </a:t>
            </a:r>
            <a:r>
              <a:rPr lang="en-US" baseline="0" dirty="0" err="1" smtClean="0"/>
              <a:t>gioviani</a:t>
            </a:r>
            <a:r>
              <a:rPr lang="en-US" baseline="0" dirty="0" smtClean="0"/>
              <a:t>: 30 </a:t>
            </a:r>
            <a:r>
              <a:rPr lang="en-US" baseline="0" dirty="0" err="1" smtClean="0"/>
              <a:t>anni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terrestri</a:t>
            </a: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Marte</a:t>
            </a:r>
            <a:r>
              <a:rPr lang="en-US" dirty="0" smtClean="0"/>
              <a:t>-sole:</a:t>
            </a:r>
            <a:r>
              <a:rPr lang="en-US" baseline="0" dirty="0" smtClean="0"/>
              <a:t> 1.430.000.000 km, 10 AU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err="1" smtClean="0"/>
              <a:t>Temperatura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suoperficie</a:t>
            </a:r>
            <a:r>
              <a:rPr lang="en-US" baseline="0" dirty="0" smtClean="0"/>
              <a:t>: -140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err="1" smtClean="0"/>
              <a:t>Noto</a:t>
            </a:r>
            <a:r>
              <a:rPr lang="en-US" baseline="0" dirty="0" smtClean="0"/>
              <a:t> dal 800 A.C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B7519-AAE3-A044-AE8F-3F2DB98BE9A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1124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Massa: 15</a:t>
            </a:r>
            <a:r>
              <a:rPr lang="en-US" baseline="0" dirty="0" smtClean="0"/>
              <a:t> </a:t>
            </a:r>
            <a:r>
              <a:rPr lang="en-US" dirty="0" smtClean="0"/>
              <a:t> terra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Raggio</a:t>
            </a:r>
            <a:r>
              <a:rPr lang="en-US" dirty="0" smtClean="0"/>
              <a:t>: 26.000 km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Lune 27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Fra</a:t>
            </a:r>
            <a:r>
              <a:rPr lang="en-US" baseline="0" dirty="0" smtClean="0"/>
              <a:t> le </a:t>
            </a:r>
            <a:r>
              <a:rPr lang="en-US" baseline="0" dirty="0" err="1" smtClean="0"/>
              <a:t>quali</a:t>
            </a:r>
            <a:r>
              <a:rPr lang="en-US" baseline="0" dirty="0" smtClean="0"/>
              <a:t>: Oberon, </a:t>
            </a:r>
            <a:r>
              <a:rPr lang="en-US" baseline="0" dirty="0" err="1" smtClean="0"/>
              <a:t>Titania</a:t>
            </a:r>
            <a:r>
              <a:rPr lang="en-US" baseline="0" dirty="0" smtClean="0"/>
              <a:t>, Miranda, Ariel, …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err="1" smtClean="0"/>
              <a:t>Anelli</a:t>
            </a:r>
            <a:r>
              <a:rPr lang="en-US" baseline="0" dirty="0" smtClean="0"/>
              <a:t>: 13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Anno: 84 </a:t>
            </a:r>
            <a:r>
              <a:rPr lang="en-US" baseline="0" dirty="0" err="1" smtClean="0"/>
              <a:t>anni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terrestri</a:t>
            </a: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Marte</a:t>
            </a:r>
            <a:r>
              <a:rPr lang="en-US" dirty="0" smtClean="0"/>
              <a:t>-sole:</a:t>
            </a:r>
            <a:r>
              <a:rPr lang="en-US" baseline="0" dirty="0" smtClean="0"/>
              <a:t> 780.000.000 km, 19 AU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err="1" smtClean="0"/>
              <a:t>Temperatura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superficie</a:t>
            </a:r>
            <a:r>
              <a:rPr lang="en-US" baseline="0" dirty="0" smtClean="0"/>
              <a:t>: -200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err="1" smtClean="0"/>
              <a:t>Noto</a:t>
            </a:r>
            <a:r>
              <a:rPr lang="en-US" baseline="0" dirty="0" smtClean="0"/>
              <a:t> dal 1781, </a:t>
            </a:r>
            <a:r>
              <a:rPr lang="en-US" baseline="0" dirty="0" err="1" smtClean="0"/>
              <a:t>scoperto</a:t>
            </a:r>
            <a:r>
              <a:rPr lang="en-US" baseline="0" dirty="0" smtClean="0"/>
              <a:t> da Hershel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B7519-AAE3-A044-AE8F-3F2DB98BE9A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1124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Massa: 17</a:t>
            </a:r>
            <a:r>
              <a:rPr lang="en-US" baseline="0" dirty="0" smtClean="0"/>
              <a:t> </a:t>
            </a:r>
            <a:r>
              <a:rPr lang="en-US" dirty="0" smtClean="0"/>
              <a:t> terra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Raggio</a:t>
            </a:r>
            <a:r>
              <a:rPr lang="en-US" dirty="0" smtClean="0"/>
              <a:t>: 25.000 km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Lune 14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Fra</a:t>
            </a:r>
            <a:r>
              <a:rPr lang="en-US" baseline="0" dirty="0" smtClean="0"/>
              <a:t> le </a:t>
            </a:r>
            <a:r>
              <a:rPr lang="en-US" baseline="0" dirty="0" err="1" smtClean="0"/>
              <a:t>quali</a:t>
            </a:r>
            <a:r>
              <a:rPr lang="en-US" baseline="0" dirty="0" smtClean="0"/>
              <a:t>: </a:t>
            </a:r>
            <a:r>
              <a:rPr lang="en-US" baseline="0" dirty="0" err="1" smtClean="0"/>
              <a:t>Tritone</a:t>
            </a: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err="1" smtClean="0"/>
              <a:t>Anelli</a:t>
            </a:r>
            <a:r>
              <a:rPr lang="en-US" baseline="0" dirty="0" smtClean="0"/>
              <a:t>: 5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Anno: 84 </a:t>
            </a:r>
            <a:r>
              <a:rPr lang="en-US" baseline="0" dirty="0" err="1" smtClean="0"/>
              <a:t>anni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terrestri</a:t>
            </a: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Marte</a:t>
            </a:r>
            <a:r>
              <a:rPr lang="en-US" dirty="0" smtClean="0"/>
              <a:t>-sole:</a:t>
            </a:r>
            <a:r>
              <a:rPr lang="en-US" baseline="0" dirty="0" smtClean="0"/>
              <a:t> 780.000.000 km, 30 AU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err="1" smtClean="0"/>
              <a:t>Temperatura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superficie</a:t>
            </a:r>
            <a:r>
              <a:rPr lang="en-US" baseline="0" dirty="0" smtClean="0"/>
              <a:t>: -200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err="1" smtClean="0"/>
              <a:t>Noto</a:t>
            </a:r>
            <a:r>
              <a:rPr lang="en-US" baseline="0" dirty="0" smtClean="0"/>
              <a:t> dal1846, </a:t>
            </a:r>
            <a:r>
              <a:rPr lang="en-US" baseline="0" dirty="0" err="1" smtClean="0"/>
              <a:t>scoperto</a:t>
            </a:r>
            <a:r>
              <a:rPr lang="en-US" baseline="0" dirty="0" smtClean="0"/>
              <a:t> da Le </a:t>
            </a:r>
            <a:r>
              <a:rPr lang="en-US" baseline="0" dirty="0" err="1" smtClean="0"/>
              <a:t>Verrier</a:t>
            </a:r>
            <a:r>
              <a:rPr lang="en-US" baseline="0" dirty="0" smtClean="0"/>
              <a:t> &amp; Galle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B7519-AAE3-A044-AE8F-3F2DB98BE9A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1124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Plutone</a:t>
            </a: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Massa: terra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Raggio</a:t>
            </a:r>
            <a:r>
              <a:rPr lang="en-US" dirty="0" smtClean="0"/>
              <a:t>: 1200 km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Lune 5</a:t>
            </a: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Anno : 250  </a:t>
            </a:r>
            <a:r>
              <a:rPr lang="en-US" baseline="0" dirty="0" err="1" smtClean="0"/>
              <a:t>anni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terrestri</a:t>
            </a: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Marte</a:t>
            </a:r>
            <a:r>
              <a:rPr lang="en-US" dirty="0" smtClean="0"/>
              <a:t>-sole:</a:t>
            </a:r>
            <a:r>
              <a:rPr lang="en-US" baseline="0" dirty="0" smtClean="0"/>
              <a:t> 39 AU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err="1" smtClean="0"/>
              <a:t>Temperatura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suoperficie</a:t>
            </a:r>
            <a:r>
              <a:rPr lang="en-US" baseline="0" dirty="0" smtClean="0"/>
              <a:t>: -230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err="1" smtClean="0"/>
              <a:t>Noto</a:t>
            </a:r>
            <a:r>
              <a:rPr lang="en-US" baseline="0" dirty="0" smtClean="0"/>
              <a:t> dal 1930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Cerere</a:t>
            </a: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Massa: 0.00015 terra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Raggio</a:t>
            </a:r>
            <a:r>
              <a:rPr lang="en-US" dirty="0" smtClean="0"/>
              <a:t>: 500</a:t>
            </a:r>
            <a:r>
              <a:rPr lang="en-US" baseline="0" dirty="0" smtClean="0"/>
              <a:t> </a:t>
            </a:r>
            <a:r>
              <a:rPr lang="en-US" dirty="0" smtClean="0"/>
              <a:t>km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Lune 0</a:t>
            </a:r>
            <a:r>
              <a:rPr lang="en-US" baseline="0" dirty="0" smtClean="0"/>
              <a:t>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Anno : 4-5 </a:t>
            </a:r>
            <a:r>
              <a:rPr lang="en-US" baseline="0" dirty="0" err="1" smtClean="0"/>
              <a:t>anni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terrestri</a:t>
            </a: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Marte</a:t>
            </a:r>
            <a:r>
              <a:rPr lang="en-US" dirty="0" smtClean="0"/>
              <a:t>-sole:</a:t>
            </a:r>
            <a:r>
              <a:rPr lang="en-US" baseline="0" dirty="0" smtClean="0"/>
              <a:t> 2.8 AU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err="1" smtClean="0"/>
              <a:t>Temperatura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suoperficie</a:t>
            </a:r>
            <a:r>
              <a:rPr lang="en-US" baseline="0" dirty="0" smtClean="0"/>
              <a:t>: -100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err="1" smtClean="0"/>
              <a:t>Noto</a:t>
            </a:r>
            <a:r>
              <a:rPr lang="en-US" baseline="0" dirty="0" smtClean="0"/>
              <a:t> dal 1801, Padre Piazzi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B7519-AAE3-A044-AE8F-3F2DB98BE9A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1124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Atmosfera</a:t>
            </a:r>
            <a:r>
              <a:rPr lang="en-US" dirty="0" smtClean="0"/>
              <a:t>:</a:t>
            </a:r>
            <a:r>
              <a:rPr lang="en-US" baseline="0" dirty="0" smtClean="0"/>
              <a:t> 90 volte </a:t>
            </a:r>
            <a:r>
              <a:rPr lang="en-US" baseline="0" dirty="0" err="1" smtClean="0"/>
              <a:t>piu</a:t>
            </a:r>
            <a:r>
              <a:rPr lang="en-US" baseline="0" dirty="0" smtClean="0"/>
              <a:t>’ </a:t>
            </a:r>
            <a:r>
              <a:rPr lang="en-US" baseline="0" dirty="0" err="1" smtClean="0"/>
              <a:t>spessa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della</a:t>
            </a:r>
            <a:r>
              <a:rPr lang="en-US" baseline="0" dirty="0" smtClean="0"/>
              <a:t> terra, </a:t>
            </a:r>
            <a:r>
              <a:rPr lang="en-US" baseline="0" dirty="0" err="1" smtClean="0"/>
              <a:t>fatta</a:t>
            </a:r>
            <a:r>
              <a:rPr lang="en-US" baseline="0" dirty="0" smtClean="0"/>
              <a:t> di </a:t>
            </a:r>
            <a:r>
              <a:rPr lang="en-US" baseline="0" dirty="0" err="1" smtClean="0"/>
              <a:t>anidride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carbonica</a:t>
            </a:r>
            <a:r>
              <a:rPr lang="en-US" baseline="0" dirty="0" smtClean="0"/>
              <a:t> (96%) e Con </a:t>
            </a:r>
            <a:r>
              <a:rPr lang="en-US" baseline="0" dirty="0" err="1" smtClean="0"/>
              <a:t>azoto</a:t>
            </a:r>
            <a:r>
              <a:rPr lang="en-US" baseline="0" dirty="0" smtClean="0"/>
              <a:t> (3%).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Ha </a:t>
            </a:r>
            <a:r>
              <a:rPr lang="en-US" baseline="0" dirty="0" err="1" smtClean="0"/>
              <a:t>uno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spesso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strato</a:t>
            </a:r>
            <a:r>
              <a:rPr lang="en-US" baseline="0" dirty="0" smtClean="0"/>
              <a:t> di </a:t>
            </a:r>
            <a:r>
              <a:rPr lang="en-US" baseline="0" dirty="0" err="1" smtClean="0"/>
              <a:t>nubi</a:t>
            </a:r>
            <a:r>
              <a:rPr lang="en-US" baseline="0" dirty="0" smtClean="0"/>
              <a:t> di </a:t>
            </a:r>
            <a:r>
              <a:rPr lang="en-US" baseline="0" dirty="0" err="1" smtClean="0"/>
              <a:t>acido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solforico</a:t>
            </a:r>
            <a:r>
              <a:rPr lang="en-US" baseline="0" dirty="0" smtClean="0"/>
              <a:t>!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Massa: 0.8 terra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Raggio</a:t>
            </a:r>
            <a:r>
              <a:rPr lang="en-US" dirty="0" smtClean="0"/>
              <a:t>: 6000 km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Lune 0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Marte</a:t>
            </a:r>
            <a:r>
              <a:rPr lang="en-US" dirty="0" smtClean="0"/>
              <a:t>-sole:</a:t>
            </a:r>
            <a:r>
              <a:rPr lang="en-US" baseline="0" dirty="0" smtClean="0"/>
              <a:t> 110.000.000 km, 0.7 AU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err="1" smtClean="0"/>
              <a:t>Temperatura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suoperficie</a:t>
            </a:r>
            <a:r>
              <a:rPr lang="en-US" baseline="0" dirty="0" smtClean="0"/>
              <a:t>: 460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err="1" smtClean="0"/>
              <a:t>Noto</a:t>
            </a:r>
            <a:r>
              <a:rPr lang="en-US" baseline="0" dirty="0" smtClean="0"/>
              <a:t> dal 1700 A.C</a:t>
            </a: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Anno di </a:t>
            </a:r>
            <a:r>
              <a:rPr lang="en-US" baseline="0" dirty="0" err="1" smtClean="0"/>
              <a:t>venere</a:t>
            </a:r>
            <a:r>
              <a:rPr lang="en-US" baseline="0" dirty="0" smtClean="0"/>
              <a:t>: 224 </a:t>
            </a:r>
            <a:r>
              <a:rPr lang="en-US" baseline="0" dirty="0" err="1" smtClean="0"/>
              <a:t>giorni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B7519-AAE3-A044-AE8F-3F2DB98BE9A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112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11B9B-53F7-8B4B-B719-A2D293BF5D5D}" type="datetimeFigureOut">
              <a:rPr lang="en-US" smtClean="0"/>
              <a:t>27/04/15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44438-516E-F640-A305-618DCB722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982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11B9B-53F7-8B4B-B719-A2D293BF5D5D}" type="datetimeFigureOut">
              <a:rPr lang="en-US" smtClean="0"/>
              <a:t>27/04/15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44438-516E-F640-A305-618DCB722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474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11B9B-53F7-8B4B-B719-A2D293BF5D5D}" type="datetimeFigureOut">
              <a:rPr lang="en-US" smtClean="0"/>
              <a:t>27/04/15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44438-516E-F640-A305-618DCB722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405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11B9B-53F7-8B4B-B719-A2D293BF5D5D}" type="datetimeFigureOut">
              <a:rPr lang="en-US" smtClean="0"/>
              <a:t>27/04/15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44438-516E-F640-A305-618DCB722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709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11B9B-53F7-8B4B-B719-A2D293BF5D5D}" type="datetimeFigureOut">
              <a:rPr lang="en-US" smtClean="0"/>
              <a:t>27/04/15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44438-516E-F640-A305-618DCB722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3239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11B9B-53F7-8B4B-B719-A2D293BF5D5D}" type="datetimeFigureOut">
              <a:rPr lang="en-US" smtClean="0"/>
              <a:t>27/04/15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44438-516E-F640-A305-618DCB722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848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11B9B-53F7-8B4B-B719-A2D293BF5D5D}" type="datetimeFigureOut">
              <a:rPr lang="en-US" smtClean="0"/>
              <a:t>27/04/15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44438-516E-F640-A305-618DCB722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102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11B9B-53F7-8B4B-B719-A2D293BF5D5D}" type="datetimeFigureOut">
              <a:rPr lang="en-US" smtClean="0"/>
              <a:t>27/04/15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44438-516E-F640-A305-618DCB722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733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11B9B-53F7-8B4B-B719-A2D293BF5D5D}" type="datetimeFigureOut">
              <a:rPr lang="en-US" smtClean="0"/>
              <a:t>27/04/15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44438-516E-F640-A305-618DCB722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395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11B9B-53F7-8B4B-B719-A2D293BF5D5D}" type="datetimeFigureOut">
              <a:rPr lang="en-US" smtClean="0"/>
              <a:t>27/04/15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44438-516E-F640-A305-618DCB722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621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11B9B-53F7-8B4B-B719-A2D293BF5D5D}" type="datetimeFigureOut">
              <a:rPr lang="en-US" smtClean="0"/>
              <a:t>27/04/15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44438-516E-F640-A305-618DCB722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9994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ortrai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0"/>
          </p:nvPr>
        </p:nvSpPr>
        <p:spPr>
          <a:xfrm>
            <a:off x="304800" y="228600"/>
            <a:ext cx="4754880" cy="63246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t"/>
          <a:lstStyle>
            <a:lvl1pPr marL="0" indent="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it-IT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5105400" y="228600"/>
            <a:ext cx="3200400" cy="3810000"/>
          </a:xfrm>
        </p:spPr>
        <p:txBody>
          <a:bodyPr tIns="91440" bIns="91440" anchor="t"/>
          <a:lstStyle>
            <a:lvl1pPr marL="0" marR="0" indent="0" algn="l">
              <a:buFontTx/>
              <a:buNone/>
              <a:defRPr sz="20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27/04/15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9118323"/>
      </p:ext>
    </p:extLst>
  </p:cSld>
  <p:clrMapOvr>
    <a:masterClrMapping/>
  </p:clrMapOvr>
  <p:transition xmlns:p14="http://schemas.microsoft.com/office/powerpoint/2010/main">
    <p:fade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4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411B9B-53F7-8B4B-B719-A2D293BF5D5D}" type="datetimeFigureOut">
              <a:rPr lang="en-US" smtClean="0"/>
              <a:t>27/04/15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644438-516E-F640-A305-618DCB722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6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image" Target="../media/image6.png"/><Relationship Id="rId9" Type="http://schemas.openxmlformats.org/officeDocument/2006/relationships/image" Target="../media/image8.png"/><Relationship Id="rId10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7324" y="3131280"/>
            <a:ext cx="7772400" cy="1470025"/>
          </a:xfrm>
        </p:spPr>
        <p:txBody>
          <a:bodyPr>
            <a:normAutofit/>
          </a:bodyPr>
          <a:lstStyle/>
          <a:p>
            <a:r>
              <a:rPr lang="it-IT" sz="6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halkboard"/>
                <a:cs typeface="Chalkboard"/>
              </a:rPr>
              <a:t>Il Sole ed i Pianeti</a:t>
            </a:r>
            <a:endParaRPr lang="it-IT" sz="6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Chalkboard"/>
              <a:cs typeface="Chalkboard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124063" y="5392862"/>
            <a:ext cx="6400800" cy="1236448"/>
          </a:xfrm>
        </p:spPr>
        <p:txBody>
          <a:bodyPr/>
          <a:lstStyle/>
          <a:p>
            <a:pPr algn="l"/>
            <a:r>
              <a:rPr lang="en-US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halkboard"/>
                <a:cs typeface="Chalkboard"/>
              </a:rPr>
              <a:t>Michele Cantiello</a:t>
            </a:r>
          </a:p>
          <a:p>
            <a:pPr algn="l"/>
            <a:r>
              <a:rPr lang="en-US" sz="2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halkboard"/>
                <a:cs typeface="Chalkboard"/>
              </a:rPr>
              <a:t>INAF </a:t>
            </a:r>
            <a:r>
              <a:rPr lang="en-US" sz="24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halkboard"/>
                <a:cs typeface="Chalkboard"/>
              </a:rPr>
              <a:t>Osservatorio</a:t>
            </a:r>
            <a:r>
              <a:rPr lang="en-US" sz="2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halkboard"/>
                <a:cs typeface="Chalkboard"/>
              </a:rPr>
              <a:t> </a:t>
            </a:r>
            <a:r>
              <a:rPr lang="en-US" sz="24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halkboard"/>
                <a:cs typeface="Chalkboard"/>
              </a:rPr>
              <a:t>Astronomico</a:t>
            </a:r>
            <a:r>
              <a:rPr lang="en-US" sz="2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halkboard"/>
                <a:cs typeface="Chalkboard"/>
              </a:rPr>
              <a:t> di Teramo</a:t>
            </a:r>
            <a:endParaRPr lang="en-US" sz="2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Chalkboard"/>
              <a:cs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28115297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j0321055.jpg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335" y="1309626"/>
            <a:ext cx="6057331" cy="5501611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6000832" y="8710"/>
            <a:ext cx="2906603" cy="1040434"/>
          </a:xfrm>
        </p:spPr>
        <p:txBody>
          <a:bodyPr>
            <a:noAutofit/>
          </a:bodyPr>
          <a:lstStyle/>
          <a:p>
            <a:r>
              <a:rPr lang="en-US" sz="6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halkboard SE Bold"/>
                <a:cs typeface="Chalkboard SE Bold"/>
              </a:rPr>
              <a:t>Il Sole</a:t>
            </a:r>
            <a:endParaRPr lang="en-US" sz="66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Chalkboard SE Bold"/>
              <a:cs typeface="Chalkboard SE Bold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516202" cy="551620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5535" y="4166879"/>
            <a:ext cx="2501900" cy="264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980286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21809" r="21809"/>
          <a:stretch>
            <a:fillRect/>
          </a:stretch>
        </p:blipFill>
        <p:spPr/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5105399" y="228600"/>
            <a:ext cx="3913487" cy="6324600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sz="48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halkboard"/>
                <a:cs typeface="Chalkboard"/>
              </a:rPr>
              <a:t>Il Sole</a:t>
            </a:r>
          </a:p>
          <a:p>
            <a:pPr marL="342900" indent="-342900">
              <a:buFont typeface="Arial"/>
              <a:buChar char="•"/>
            </a:pPr>
            <a:endParaRPr lang="it-IT" sz="2400" dirty="0" smtClean="0">
              <a:solidFill>
                <a:srgbClr val="0000FF"/>
              </a:solidFill>
              <a:latin typeface="Chalkboard"/>
              <a:cs typeface="Chalkboard"/>
            </a:endParaRPr>
          </a:p>
          <a:p>
            <a:pPr marL="342900" indent="-342900">
              <a:buFont typeface="Arial"/>
              <a:buChar char="•"/>
            </a:pPr>
            <a:r>
              <a:rPr lang="it-IT" sz="2400" dirty="0" smtClean="0">
                <a:solidFill>
                  <a:srgbClr val="0000AB"/>
                </a:solidFill>
                <a:latin typeface="Chalkboard"/>
                <a:cs typeface="Chalkboard"/>
              </a:rPr>
              <a:t>È la nostra fonte di calore</a:t>
            </a:r>
          </a:p>
          <a:p>
            <a:pPr marL="342900" indent="-342900">
              <a:buFont typeface="Arial"/>
              <a:buChar char="•"/>
            </a:pPr>
            <a:endParaRPr lang="it-IT" sz="2400" dirty="0" smtClean="0">
              <a:solidFill>
                <a:srgbClr val="0000AB"/>
              </a:solidFill>
              <a:latin typeface="Chalkboard"/>
              <a:cs typeface="Chalkboard"/>
            </a:endParaRPr>
          </a:p>
          <a:p>
            <a:pPr marL="342900" indent="-342900">
              <a:buFont typeface="Arial"/>
              <a:buChar char="•"/>
            </a:pPr>
            <a:r>
              <a:rPr lang="it-IT" sz="2400" dirty="0" smtClean="0">
                <a:solidFill>
                  <a:srgbClr val="0000AB"/>
                </a:solidFill>
                <a:latin typeface="Chalkboard"/>
                <a:cs typeface="Chalkboard"/>
              </a:rPr>
              <a:t>Il corpo più caldo del sistema solare</a:t>
            </a:r>
          </a:p>
          <a:p>
            <a:pPr marL="342900" indent="-342900">
              <a:buFont typeface="Arial"/>
              <a:buChar char="•"/>
            </a:pPr>
            <a:endParaRPr lang="it-IT" sz="2400" dirty="0" smtClean="0">
              <a:solidFill>
                <a:srgbClr val="0000AB"/>
              </a:solidFill>
              <a:latin typeface="Chalkboard"/>
              <a:cs typeface="Chalkboard"/>
            </a:endParaRPr>
          </a:p>
          <a:p>
            <a:pPr marL="342900" indent="-342900">
              <a:buFont typeface="Arial"/>
              <a:buChar char="•"/>
            </a:pPr>
            <a:r>
              <a:rPr lang="it-IT" sz="2400" dirty="0" smtClean="0">
                <a:solidFill>
                  <a:srgbClr val="0000AB"/>
                </a:solidFill>
                <a:latin typeface="Chalkboard"/>
                <a:cs typeface="Chalkboard"/>
              </a:rPr>
              <a:t>È fatto di gas bollente</a:t>
            </a:r>
          </a:p>
          <a:p>
            <a:pPr marL="342900" indent="-342900">
              <a:buFont typeface="Arial"/>
              <a:buChar char="•"/>
            </a:pPr>
            <a:endParaRPr lang="it-IT" sz="2400" dirty="0" smtClean="0">
              <a:solidFill>
                <a:srgbClr val="0000AB"/>
              </a:solidFill>
              <a:latin typeface="Chalkboard"/>
              <a:cs typeface="Chalkboard"/>
            </a:endParaRPr>
          </a:p>
          <a:p>
            <a:pPr marL="342900" indent="-342900">
              <a:buFont typeface="Arial"/>
              <a:buChar char="•"/>
            </a:pPr>
            <a:r>
              <a:rPr lang="it-IT" sz="2400" dirty="0" smtClean="0">
                <a:solidFill>
                  <a:srgbClr val="0000AB"/>
                </a:solidFill>
                <a:latin typeface="Chalkboard"/>
                <a:cs typeface="Chalkboard"/>
              </a:rPr>
              <a:t>La stella più vicina a noi</a:t>
            </a:r>
          </a:p>
          <a:p>
            <a:pPr marL="342900" indent="-342900">
              <a:buFont typeface="Arial"/>
              <a:buChar char="•"/>
            </a:pPr>
            <a:endParaRPr lang="it-IT" sz="2400" dirty="0" smtClean="0">
              <a:solidFill>
                <a:srgbClr val="0000AB"/>
              </a:solidFill>
              <a:latin typeface="Chalkboard"/>
              <a:cs typeface="Chalkboard"/>
            </a:endParaRPr>
          </a:p>
          <a:p>
            <a:pPr marL="342900" indent="-342900">
              <a:buFont typeface="Arial"/>
              <a:buChar char="•"/>
            </a:pPr>
            <a:r>
              <a:rPr lang="it-IT" sz="2400" dirty="0" smtClean="0">
                <a:solidFill>
                  <a:srgbClr val="0000AB"/>
                </a:solidFill>
                <a:latin typeface="Chalkboard"/>
                <a:cs typeface="Chalkboard"/>
              </a:rPr>
              <a:t>La luce impiega circa 8 minuti per arrivare dal Sole alla Terra</a:t>
            </a:r>
          </a:p>
          <a:p>
            <a:pPr marL="342900" indent="-342900">
              <a:buFont typeface="Arial"/>
              <a:buChar char="•"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288059409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-157" b="-73"/>
          <a:stretch/>
        </p:blipFill>
        <p:spPr>
          <a:xfrm>
            <a:off x="0" y="1105356"/>
            <a:ext cx="5739388" cy="5752644"/>
          </a:xfrm>
        </p:spPr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5739388" y="1276301"/>
            <a:ext cx="3404612" cy="5270875"/>
          </a:xfrm>
        </p:spPr>
        <p:txBody>
          <a:bodyPr>
            <a:noAutofit/>
          </a:bodyPr>
          <a:lstStyle/>
          <a:p>
            <a:pPr marL="342900" indent="-342900">
              <a:buFont typeface="Arial"/>
              <a:buChar char="•"/>
            </a:pPr>
            <a:endParaRPr lang="it-IT" sz="2200" dirty="0"/>
          </a:p>
          <a:p>
            <a:pPr marL="342900" indent="-342900">
              <a:buFont typeface="Arial"/>
              <a:buChar char="•"/>
            </a:pPr>
            <a:r>
              <a:rPr lang="it-IT" sz="2400" dirty="0" smtClean="0">
                <a:solidFill>
                  <a:srgbClr val="0000AB"/>
                </a:solidFill>
                <a:latin typeface="Chalkboard"/>
                <a:cs typeface="Chalkboard"/>
              </a:rPr>
              <a:t>Il più vicino al Sole</a:t>
            </a:r>
          </a:p>
          <a:p>
            <a:pPr marL="342900" indent="-342900">
              <a:buFont typeface="Arial"/>
              <a:buChar char="•"/>
            </a:pPr>
            <a:endParaRPr lang="it-IT" sz="2400" dirty="0">
              <a:solidFill>
                <a:srgbClr val="0000AB"/>
              </a:solidFill>
              <a:latin typeface="Chalkboard"/>
              <a:cs typeface="Chalkboard"/>
            </a:endParaRPr>
          </a:p>
          <a:p>
            <a:pPr marL="342900" indent="-342900">
              <a:buFont typeface="Arial"/>
              <a:buChar char="•"/>
            </a:pPr>
            <a:r>
              <a:rPr lang="it-IT" sz="2400" dirty="0" smtClean="0">
                <a:solidFill>
                  <a:srgbClr val="0000AB"/>
                </a:solidFill>
                <a:latin typeface="Chalkboard"/>
                <a:cs typeface="Chalkboard"/>
              </a:rPr>
              <a:t>Il più piccolo</a:t>
            </a:r>
          </a:p>
          <a:p>
            <a:pPr marL="342900" indent="-342900">
              <a:buFont typeface="Arial"/>
              <a:buChar char="•"/>
            </a:pPr>
            <a:endParaRPr lang="it-IT" sz="2400" dirty="0">
              <a:solidFill>
                <a:srgbClr val="0000AB"/>
              </a:solidFill>
              <a:latin typeface="Chalkboard"/>
              <a:cs typeface="Chalkboard"/>
            </a:endParaRPr>
          </a:p>
          <a:p>
            <a:pPr marL="342900" indent="-342900">
              <a:buFont typeface="Arial"/>
              <a:buChar char="•"/>
            </a:pPr>
            <a:r>
              <a:rPr lang="it-IT" sz="2400" dirty="0" smtClean="0">
                <a:solidFill>
                  <a:srgbClr val="0000AB"/>
                </a:solidFill>
                <a:latin typeface="Chalkboard"/>
                <a:cs typeface="Chalkboard"/>
              </a:rPr>
              <a:t>Non ha “lune” (satelliti naturali)</a:t>
            </a:r>
          </a:p>
          <a:p>
            <a:pPr marL="342900" indent="-342900">
              <a:buFont typeface="Arial"/>
              <a:buChar char="•"/>
            </a:pPr>
            <a:endParaRPr lang="it-IT" sz="2400" dirty="0" smtClean="0">
              <a:solidFill>
                <a:srgbClr val="0000AB"/>
              </a:solidFill>
              <a:latin typeface="Chalkboard"/>
              <a:cs typeface="Chalkboard"/>
            </a:endParaRPr>
          </a:p>
          <a:p>
            <a:pPr marL="342900" indent="-342900">
              <a:buFont typeface="Arial"/>
              <a:buChar char="•"/>
            </a:pPr>
            <a:r>
              <a:rPr lang="it-IT" sz="2400" dirty="0" smtClean="0">
                <a:solidFill>
                  <a:srgbClr val="0000AB"/>
                </a:solidFill>
                <a:latin typeface="Chalkboard"/>
                <a:cs typeface="Chalkboard"/>
              </a:rPr>
              <a:t>La temperatura cambia molto fra giorno (400 gradi) e notte (-180 gradi)</a:t>
            </a:r>
          </a:p>
        </p:txBody>
      </p:sp>
      <p:sp>
        <p:nvSpPr>
          <p:cNvPr id="5" name="Text Placeholder 4"/>
          <p:cNvSpPr txBox="1">
            <a:spLocks/>
          </p:cNvSpPr>
          <p:nvPr/>
        </p:nvSpPr>
        <p:spPr>
          <a:xfrm>
            <a:off x="2749998" y="-4127"/>
            <a:ext cx="3644005" cy="762000"/>
          </a:xfrm>
          <a:prstGeom prst="rect">
            <a:avLst/>
          </a:prstGeom>
        </p:spPr>
        <p:txBody>
          <a:bodyPr vert="horz" lIns="91440" tIns="91440" rIns="91440" bIns="91440" rtlCol="0" anchor="t">
            <a:noAutofit/>
          </a:bodyPr>
          <a:lstStyle>
            <a:lvl1pPr marL="0" marR="0" indent="0" algn="l" defTabSz="457200" rtl="0" eaLnBrk="1" latinLnBrk="0" hangingPunct="1">
              <a:spcBef>
                <a:spcPct val="20000"/>
              </a:spcBef>
              <a:buFontTx/>
              <a:buNone/>
              <a:defRPr sz="20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halkboard SE Bold"/>
                <a:cs typeface="Chalkboard SE Bold"/>
              </a:rPr>
              <a:t>Mercurio</a:t>
            </a:r>
            <a:endParaRPr lang="en-US" sz="60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Chalkboard SE Bold"/>
              <a:cs typeface="Chalkboard SE Bold"/>
            </a:endParaRPr>
          </a:p>
        </p:txBody>
      </p:sp>
    </p:spTree>
    <p:extLst>
      <p:ext uri="{BB962C8B-B14F-4D97-AF65-F5344CB8AC3E}">
        <p14:creationId xmlns:p14="http://schemas.microsoft.com/office/powerpoint/2010/main" val="885235247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-539" b="-369"/>
          <a:stretch/>
        </p:blipFill>
        <p:spPr>
          <a:xfrm>
            <a:off x="-5800" y="773043"/>
            <a:ext cx="6030206" cy="6084957"/>
          </a:xfrm>
        </p:spPr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086623" y="1808964"/>
            <a:ext cx="3084816" cy="4757611"/>
          </a:xfrm>
        </p:spPr>
        <p:txBody>
          <a:bodyPr>
            <a:noAutofit/>
          </a:bodyPr>
          <a:lstStyle/>
          <a:p>
            <a:pPr marL="342900" indent="-342900">
              <a:buFont typeface="Arial"/>
              <a:buChar char="•"/>
            </a:pPr>
            <a:r>
              <a:rPr lang="it-IT" sz="2200" dirty="0" smtClean="0">
                <a:solidFill>
                  <a:srgbClr val="0000AB"/>
                </a:solidFill>
                <a:latin typeface="Chalkboard"/>
                <a:cs typeface="Chalkboard"/>
              </a:rPr>
              <a:t>Il pianeta più brillante e più caldo in </a:t>
            </a:r>
            <a:r>
              <a:rPr lang="it-IT" sz="2200" dirty="0" smtClean="0">
                <a:solidFill>
                  <a:srgbClr val="0000AB"/>
                </a:solidFill>
                <a:latin typeface="Chalkboard"/>
                <a:cs typeface="Chalkboard"/>
              </a:rPr>
              <a:t>superficie</a:t>
            </a:r>
            <a:endParaRPr lang="it-IT" sz="2200" dirty="0" smtClean="0">
              <a:solidFill>
                <a:srgbClr val="0000AB"/>
              </a:solidFill>
              <a:latin typeface="Chalkboard"/>
              <a:cs typeface="Chalkboard"/>
            </a:endParaRPr>
          </a:p>
          <a:p>
            <a:pPr marL="342900" indent="-342900">
              <a:buFont typeface="Arial"/>
              <a:buChar char="•"/>
            </a:pPr>
            <a:r>
              <a:rPr lang="it-IT" sz="2200" dirty="0" smtClean="0">
                <a:solidFill>
                  <a:srgbClr val="0000AB"/>
                </a:solidFill>
                <a:latin typeface="Chalkboard"/>
                <a:cs typeface="Chalkboard"/>
              </a:rPr>
              <a:t>Coperto da uno spesso strato di </a:t>
            </a:r>
            <a:r>
              <a:rPr lang="it-IT" sz="2200" dirty="0" smtClean="0">
                <a:solidFill>
                  <a:srgbClr val="0000AB"/>
                </a:solidFill>
                <a:latin typeface="Chalkboard"/>
                <a:cs typeface="Chalkboard"/>
              </a:rPr>
              <a:t>nuvole</a:t>
            </a:r>
            <a:endParaRPr lang="it-IT" sz="2200" dirty="0">
              <a:solidFill>
                <a:srgbClr val="0000AB"/>
              </a:solidFill>
              <a:latin typeface="Chalkboard"/>
              <a:cs typeface="Chalkboard"/>
            </a:endParaRPr>
          </a:p>
          <a:p>
            <a:pPr marL="342900" indent="-342900">
              <a:buFont typeface="Arial"/>
              <a:buChar char="•"/>
            </a:pPr>
            <a:r>
              <a:rPr lang="it-IT" sz="2200" dirty="0" smtClean="0">
                <a:solidFill>
                  <a:srgbClr val="0000AB"/>
                </a:solidFill>
                <a:latin typeface="Chalkboard"/>
                <a:cs typeface="Chalkboard"/>
              </a:rPr>
              <a:t>Dimensioni simili alla Terra (in raggio e massa</a:t>
            </a:r>
            <a:r>
              <a:rPr lang="it-IT" sz="2200" dirty="0" smtClean="0">
                <a:solidFill>
                  <a:srgbClr val="0000AB"/>
                </a:solidFill>
                <a:latin typeface="Chalkboard"/>
                <a:cs typeface="Chalkboard"/>
              </a:rPr>
              <a:t>)</a:t>
            </a:r>
            <a:endParaRPr lang="it-IT" sz="2200" dirty="0">
              <a:solidFill>
                <a:srgbClr val="0000AB"/>
              </a:solidFill>
              <a:latin typeface="Chalkboard"/>
              <a:cs typeface="Chalkboard"/>
            </a:endParaRPr>
          </a:p>
          <a:p>
            <a:pPr marL="342900" indent="-342900">
              <a:buFont typeface="Arial"/>
              <a:buChar char="•"/>
            </a:pPr>
            <a:r>
              <a:rPr lang="it-IT" sz="2200" dirty="0" smtClean="0">
                <a:solidFill>
                  <a:srgbClr val="0000AB"/>
                </a:solidFill>
                <a:latin typeface="Chalkboard"/>
                <a:cs typeface="Chalkboard"/>
              </a:rPr>
              <a:t>Noto anche come stella del mattino (o della sera)</a:t>
            </a:r>
            <a:endParaRPr lang="it-IT" sz="2200" dirty="0">
              <a:solidFill>
                <a:srgbClr val="0000AB"/>
              </a:solidFill>
              <a:latin typeface="Chalkboard"/>
              <a:cs typeface="Chalkboard"/>
            </a:endParaRPr>
          </a:p>
        </p:txBody>
      </p:sp>
      <p:sp>
        <p:nvSpPr>
          <p:cNvPr id="5" name="Text Placeholder 4"/>
          <p:cNvSpPr txBox="1">
            <a:spLocks/>
          </p:cNvSpPr>
          <p:nvPr/>
        </p:nvSpPr>
        <p:spPr>
          <a:xfrm>
            <a:off x="6086623" y="244899"/>
            <a:ext cx="2867972" cy="762000"/>
          </a:xfrm>
          <a:prstGeom prst="rect">
            <a:avLst/>
          </a:prstGeom>
        </p:spPr>
        <p:txBody>
          <a:bodyPr vert="horz" lIns="91440" tIns="91440" rIns="91440" bIns="91440" rtlCol="0" anchor="t">
            <a:noAutofit/>
          </a:bodyPr>
          <a:lstStyle>
            <a:lvl1pPr marL="0" marR="0" indent="0" algn="l" defTabSz="457200" rtl="0" eaLnBrk="1" latinLnBrk="0" hangingPunct="1">
              <a:spcBef>
                <a:spcPct val="20000"/>
              </a:spcBef>
              <a:buFontTx/>
              <a:buNone/>
              <a:defRPr sz="20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halkboard SE Bold"/>
                <a:cs typeface="Chalkboard SE Bold"/>
              </a:rPr>
              <a:t>Venere</a:t>
            </a:r>
            <a:endParaRPr lang="en-US" sz="60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Chalkboard SE Bold"/>
              <a:cs typeface="Chalkboard SE Bold"/>
            </a:endParaRPr>
          </a:p>
        </p:txBody>
      </p:sp>
    </p:spTree>
    <p:extLst>
      <p:ext uri="{BB962C8B-B14F-4D97-AF65-F5344CB8AC3E}">
        <p14:creationId xmlns:p14="http://schemas.microsoft.com/office/powerpoint/2010/main" val="4218851674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286077" y="1702517"/>
            <a:ext cx="2885362" cy="4757611"/>
          </a:xfrm>
        </p:spPr>
        <p:txBody>
          <a:bodyPr>
            <a:noAutofit/>
          </a:bodyPr>
          <a:lstStyle/>
          <a:p>
            <a:pPr marL="342900" indent="-342900">
              <a:buFont typeface="Arial"/>
              <a:buChar char="•"/>
            </a:pPr>
            <a:r>
              <a:rPr lang="it-IT" sz="2400" dirty="0" smtClean="0">
                <a:solidFill>
                  <a:srgbClr val="0000AB"/>
                </a:solidFill>
                <a:latin typeface="Chalkboard"/>
                <a:cs typeface="Chalkboard"/>
              </a:rPr>
              <a:t>Pianeta “acqua”</a:t>
            </a:r>
          </a:p>
          <a:p>
            <a:pPr marL="342900" indent="-342900">
              <a:buFont typeface="Arial"/>
              <a:buChar char="•"/>
            </a:pPr>
            <a:r>
              <a:rPr lang="it-IT" sz="2400" dirty="0" smtClean="0">
                <a:solidFill>
                  <a:srgbClr val="0000AB"/>
                </a:solidFill>
                <a:latin typeface="Chalkboard"/>
                <a:cs typeface="Chalkboard"/>
              </a:rPr>
              <a:t>Pianeta blu</a:t>
            </a:r>
            <a:endParaRPr lang="it-IT" sz="2400" dirty="0">
              <a:solidFill>
                <a:srgbClr val="0000AB"/>
              </a:solidFill>
              <a:latin typeface="Chalkboard"/>
              <a:cs typeface="Chalkboard"/>
            </a:endParaRPr>
          </a:p>
          <a:p>
            <a:pPr marL="342900" indent="-342900">
              <a:buFont typeface="Arial"/>
              <a:buChar char="•"/>
            </a:pPr>
            <a:r>
              <a:rPr lang="it-IT" sz="2400" dirty="0" smtClean="0">
                <a:solidFill>
                  <a:srgbClr val="0000AB"/>
                </a:solidFill>
                <a:latin typeface="Chalkboard"/>
                <a:cs typeface="Chalkboard"/>
              </a:rPr>
              <a:t>Il solo pianeta con vita (conosciuto finora)</a:t>
            </a:r>
          </a:p>
          <a:p>
            <a:pPr marL="342900" indent="-342900">
              <a:buFont typeface="Arial"/>
              <a:buChar char="•"/>
            </a:pPr>
            <a:r>
              <a:rPr lang="it-IT" sz="2400" dirty="0" smtClean="0">
                <a:solidFill>
                  <a:srgbClr val="0000AB"/>
                </a:solidFill>
                <a:latin typeface="Chalkboard"/>
                <a:cs typeface="Chalkboard"/>
              </a:rPr>
              <a:t>Ruota intorno al sole in un anno</a:t>
            </a:r>
          </a:p>
          <a:p>
            <a:pPr marL="342900" indent="-342900">
              <a:buFont typeface="Arial"/>
              <a:buChar char="•"/>
            </a:pPr>
            <a:r>
              <a:rPr lang="it-IT" sz="2400" dirty="0" smtClean="0">
                <a:solidFill>
                  <a:srgbClr val="0000AB"/>
                </a:solidFill>
                <a:latin typeface="Chalkboard"/>
                <a:cs typeface="Chalkboard"/>
              </a:rPr>
              <a:t>Ha un solo satellite naturale: la Luna</a:t>
            </a:r>
            <a:endParaRPr lang="it-IT" sz="2400" dirty="0">
              <a:solidFill>
                <a:srgbClr val="0000AB"/>
              </a:solidFill>
              <a:latin typeface="Chalkboard"/>
              <a:cs typeface="Chalkboard"/>
            </a:endParaRPr>
          </a:p>
        </p:txBody>
      </p:sp>
      <p:sp>
        <p:nvSpPr>
          <p:cNvPr id="5" name="Text Placeholder 4"/>
          <p:cNvSpPr txBox="1">
            <a:spLocks/>
          </p:cNvSpPr>
          <p:nvPr/>
        </p:nvSpPr>
        <p:spPr>
          <a:xfrm>
            <a:off x="6243813" y="294437"/>
            <a:ext cx="2645792" cy="762000"/>
          </a:xfrm>
          <a:prstGeom prst="rect">
            <a:avLst/>
          </a:prstGeom>
        </p:spPr>
        <p:txBody>
          <a:bodyPr vert="horz" lIns="91440" tIns="91440" rIns="91440" bIns="91440" rtlCol="0" anchor="t">
            <a:noAutofit/>
          </a:bodyPr>
          <a:lstStyle>
            <a:lvl1pPr marL="0" marR="0" indent="0" algn="l" defTabSz="457200" rtl="0" eaLnBrk="1" latinLnBrk="0" hangingPunct="1">
              <a:spcBef>
                <a:spcPct val="20000"/>
              </a:spcBef>
              <a:buFontTx/>
              <a:buNone/>
              <a:defRPr sz="20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halkboard SE Bold"/>
                <a:cs typeface="Chalkboard SE Bold"/>
              </a:rPr>
              <a:t>Terra</a:t>
            </a:r>
            <a:endParaRPr lang="en-US" sz="60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Chalkboard SE Bold"/>
              <a:cs typeface="Chalkboard SE Bold"/>
            </a:endParaRPr>
          </a:p>
        </p:txBody>
      </p:sp>
      <p:pic>
        <p:nvPicPr>
          <p:cNvPr id="9" name="Picture Placeholder 8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l="-24" r="-20" b="1472"/>
          <a:stretch/>
        </p:blipFill>
        <p:spPr>
          <a:xfrm>
            <a:off x="0" y="667486"/>
            <a:ext cx="6286077" cy="6190514"/>
          </a:xfrm>
        </p:spPr>
      </p:pic>
    </p:spTree>
    <p:extLst>
      <p:ext uri="{BB962C8B-B14F-4D97-AF65-F5344CB8AC3E}">
        <p14:creationId xmlns:p14="http://schemas.microsoft.com/office/powerpoint/2010/main" val="2858396018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5542576" y="1238692"/>
            <a:ext cx="3689772" cy="1886613"/>
          </a:xfrm>
        </p:spPr>
        <p:txBody>
          <a:bodyPr>
            <a:noAutofit/>
          </a:bodyPr>
          <a:lstStyle/>
          <a:p>
            <a:pPr marL="342900" indent="-342900">
              <a:buFont typeface="Arial"/>
              <a:buChar char="•"/>
            </a:pPr>
            <a:r>
              <a:rPr lang="it-IT" sz="2400" dirty="0" smtClean="0">
                <a:solidFill>
                  <a:srgbClr val="0000AB"/>
                </a:solidFill>
                <a:latin typeface="Chalkboard"/>
                <a:cs typeface="Chalkboard"/>
              </a:rPr>
              <a:t>Non è un pianeta, ma un satellite</a:t>
            </a:r>
          </a:p>
          <a:p>
            <a:pPr marL="342900" indent="-342900">
              <a:buFont typeface="Arial"/>
              <a:buChar char="•"/>
            </a:pPr>
            <a:r>
              <a:rPr lang="it-IT" sz="2400" dirty="0" smtClean="0">
                <a:solidFill>
                  <a:srgbClr val="0000AB"/>
                </a:solidFill>
                <a:latin typeface="Chalkboard"/>
                <a:cs typeface="Chalkboard"/>
              </a:rPr>
              <a:t>Vediamo sempre la stessa faccia</a:t>
            </a:r>
          </a:p>
          <a:p>
            <a:pPr marL="342900" indent="-342900">
              <a:buFont typeface="Arial"/>
              <a:buChar char="•"/>
            </a:pPr>
            <a:r>
              <a:rPr lang="it-IT" sz="2400" dirty="0" smtClean="0">
                <a:solidFill>
                  <a:srgbClr val="0000AB"/>
                </a:solidFill>
                <a:latin typeface="Chalkboard"/>
                <a:cs typeface="Chalkboard"/>
              </a:rPr>
              <a:t>Molto più piccola della terra</a:t>
            </a:r>
          </a:p>
          <a:p>
            <a:pPr marL="342900" indent="-342900">
              <a:buFont typeface="Arial"/>
              <a:buChar char="•"/>
            </a:pPr>
            <a:endParaRPr lang="it-IT" sz="2400" dirty="0"/>
          </a:p>
        </p:txBody>
      </p:sp>
      <p:sp>
        <p:nvSpPr>
          <p:cNvPr id="5" name="Text Placeholder 4"/>
          <p:cNvSpPr txBox="1">
            <a:spLocks/>
          </p:cNvSpPr>
          <p:nvPr/>
        </p:nvSpPr>
        <p:spPr>
          <a:xfrm>
            <a:off x="6461078" y="174977"/>
            <a:ext cx="2019689" cy="762000"/>
          </a:xfrm>
          <a:prstGeom prst="rect">
            <a:avLst/>
          </a:prstGeom>
        </p:spPr>
        <p:txBody>
          <a:bodyPr vert="horz" lIns="91440" tIns="91440" rIns="91440" bIns="91440" rtlCol="0" anchor="t">
            <a:noAutofit/>
          </a:bodyPr>
          <a:lstStyle>
            <a:lvl1pPr marL="0" marR="0" indent="0" algn="l" defTabSz="457200" rtl="0" eaLnBrk="1" latinLnBrk="0" hangingPunct="1">
              <a:spcBef>
                <a:spcPct val="20000"/>
              </a:spcBef>
              <a:buFontTx/>
              <a:buNone/>
              <a:defRPr sz="20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halkboard SE Bold"/>
                <a:cs typeface="Chalkboard SE Bold"/>
              </a:rPr>
              <a:t>Luna</a:t>
            </a:r>
            <a:endParaRPr lang="en-US" sz="60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Chalkboard SE Bold"/>
              <a:cs typeface="Chalkboard SE Bold"/>
            </a:endParaRP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l="3597" r="17927"/>
          <a:stretch/>
        </p:blipFill>
        <p:spPr>
          <a:xfrm>
            <a:off x="-22082" y="0"/>
            <a:ext cx="5382276" cy="6858000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6391" y="3843131"/>
            <a:ext cx="3097610" cy="301486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9734" y="3843131"/>
            <a:ext cx="4516658" cy="3014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419937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316869" y="1702517"/>
            <a:ext cx="2854569" cy="4757611"/>
          </a:xfrm>
        </p:spPr>
        <p:txBody>
          <a:bodyPr>
            <a:noAutofit/>
          </a:bodyPr>
          <a:lstStyle/>
          <a:p>
            <a:pPr marL="342900" indent="-342900">
              <a:buFont typeface="Arial"/>
              <a:buChar char="•"/>
            </a:pPr>
            <a:r>
              <a:rPr lang="it-IT" sz="2400" dirty="0" smtClean="0">
                <a:solidFill>
                  <a:srgbClr val="0000AB"/>
                </a:solidFill>
                <a:latin typeface="Chalkboard"/>
                <a:cs typeface="Chalkboard"/>
              </a:rPr>
              <a:t>Pianeta rosso</a:t>
            </a:r>
          </a:p>
          <a:p>
            <a:pPr marL="342900" indent="-342900">
              <a:buFont typeface="Arial"/>
              <a:buChar char="•"/>
            </a:pPr>
            <a:r>
              <a:rPr lang="it-IT" sz="2400" dirty="0" smtClean="0">
                <a:solidFill>
                  <a:srgbClr val="0000AB"/>
                </a:solidFill>
                <a:latin typeface="Chalkboard"/>
                <a:cs typeface="Chalkboard"/>
              </a:rPr>
              <a:t>Grande la metà della Terra</a:t>
            </a:r>
            <a:endParaRPr lang="it-IT" sz="2400" dirty="0">
              <a:solidFill>
                <a:srgbClr val="0000AB"/>
              </a:solidFill>
              <a:latin typeface="Chalkboard"/>
              <a:cs typeface="Chalkboard"/>
            </a:endParaRPr>
          </a:p>
          <a:p>
            <a:pPr marL="342900" indent="-342900">
              <a:buFont typeface="Arial"/>
              <a:buChar char="•"/>
            </a:pPr>
            <a:r>
              <a:rPr lang="it-IT" sz="2400" dirty="0" smtClean="0">
                <a:solidFill>
                  <a:srgbClr val="0000AB"/>
                </a:solidFill>
                <a:latin typeface="Chalkboard"/>
                <a:cs typeface="Chalkboard"/>
              </a:rPr>
              <a:t>Due satelliti (</a:t>
            </a:r>
            <a:r>
              <a:rPr lang="it-IT" sz="2400" dirty="0" err="1" smtClean="0">
                <a:solidFill>
                  <a:srgbClr val="0000AB"/>
                </a:solidFill>
                <a:latin typeface="Chalkboard"/>
                <a:cs typeface="Chalkboard"/>
              </a:rPr>
              <a:t>Deimos</a:t>
            </a:r>
            <a:r>
              <a:rPr lang="it-IT" sz="2400" dirty="0" smtClean="0">
                <a:solidFill>
                  <a:srgbClr val="0000AB"/>
                </a:solidFill>
                <a:latin typeface="Chalkboard"/>
                <a:cs typeface="Chalkboard"/>
              </a:rPr>
              <a:t> e </a:t>
            </a:r>
            <a:r>
              <a:rPr lang="it-IT" sz="2400" dirty="0" err="1" smtClean="0">
                <a:solidFill>
                  <a:srgbClr val="0000AB"/>
                </a:solidFill>
                <a:latin typeface="Chalkboard"/>
                <a:cs typeface="Chalkboard"/>
              </a:rPr>
              <a:t>Phobos</a:t>
            </a:r>
            <a:r>
              <a:rPr lang="it-IT" sz="2400" dirty="0" smtClean="0">
                <a:solidFill>
                  <a:srgbClr val="0000AB"/>
                </a:solidFill>
                <a:latin typeface="Chalkboard"/>
                <a:cs typeface="Chalkboard"/>
              </a:rPr>
              <a:t>)</a:t>
            </a:r>
          </a:p>
          <a:p>
            <a:pPr marL="342900" indent="-342900">
              <a:buFont typeface="Arial"/>
              <a:buChar char="•"/>
            </a:pPr>
            <a:r>
              <a:rPr lang="it-IT" sz="2400" dirty="0" smtClean="0">
                <a:solidFill>
                  <a:srgbClr val="0000AB"/>
                </a:solidFill>
                <a:latin typeface="Chalkboard"/>
                <a:cs typeface="Chalkboard"/>
              </a:rPr>
              <a:t>Sottilissima atmosfera</a:t>
            </a:r>
          </a:p>
          <a:p>
            <a:pPr marL="342900" indent="-342900">
              <a:buFont typeface="Arial"/>
              <a:buChar char="•"/>
            </a:pPr>
            <a:r>
              <a:rPr lang="it-IT" sz="2400" dirty="0" smtClean="0">
                <a:solidFill>
                  <a:srgbClr val="0000AB"/>
                </a:solidFill>
                <a:latin typeface="Chalkboard"/>
                <a:cs typeface="Chalkboard"/>
              </a:rPr>
              <a:t>Fortissime tempeste di vento</a:t>
            </a:r>
          </a:p>
        </p:txBody>
      </p:sp>
      <p:sp>
        <p:nvSpPr>
          <p:cNvPr id="5" name="Text Placeholder 4"/>
          <p:cNvSpPr txBox="1">
            <a:spLocks/>
          </p:cNvSpPr>
          <p:nvPr/>
        </p:nvSpPr>
        <p:spPr>
          <a:xfrm>
            <a:off x="6316869" y="123420"/>
            <a:ext cx="2737315" cy="762000"/>
          </a:xfrm>
          <a:prstGeom prst="rect">
            <a:avLst/>
          </a:prstGeom>
        </p:spPr>
        <p:txBody>
          <a:bodyPr vert="horz" lIns="91440" tIns="91440" rIns="91440" bIns="91440" rtlCol="0" anchor="t">
            <a:noAutofit/>
          </a:bodyPr>
          <a:lstStyle>
            <a:lvl1pPr marL="0" marR="0" indent="0" algn="l" defTabSz="457200" rtl="0" eaLnBrk="1" latinLnBrk="0" hangingPunct="1">
              <a:spcBef>
                <a:spcPct val="20000"/>
              </a:spcBef>
              <a:buFontTx/>
              <a:buNone/>
              <a:defRPr sz="20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halkboard SE Bold"/>
                <a:cs typeface="Chalkboard SE Bold"/>
              </a:rPr>
              <a:t>Marte</a:t>
            </a:r>
            <a:endParaRPr lang="en-US" sz="60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Chalkboard SE Bold"/>
              <a:cs typeface="Chalkboard SE Bold"/>
            </a:endParaRP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l="340" t="570" r="1044" b="902"/>
          <a:stretch/>
        </p:blipFill>
        <p:spPr>
          <a:xfrm>
            <a:off x="0" y="706783"/>
            <a:ext cx="6157032" cy="6151217"/>
          </a:xfrm>
        </p:spPr>
      </p:pic>
    </p:spTree>
    <p:extLst>
      <p:ext uri="{BB962C8B-B14F-4D97-AF65-F5344CB8AC3E}">
        <p14:creationId xmlns:p14="http://schemas.microsoft.com/office/powerpoint/2010/main" val="1381208013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416260" y="1189217"/>
            <a:ext cx="2854569" cy="5061085"/>
          </a:xfrm>
        </p:spPr>
        <p:txBody>
          <a:bodyPr>
            <a:noAutofit/>
          </a:bodyPr>
          <a:lstStyle/>
          <a:p>
            <a:pPr marL="342900" indent="-342900">
              <a:buFont typeface="Arial"/>
              <a:buChar char="•"/>
            </a:pPr>
            <a:r>
              <a:rPr lang="it-IT" dirty="0" smtClean="0">
                <a:solidFill>
                  <a:srgbClr val="0000AB"/>
                </a:solidFill>
                <a:latin typeface="Chalkboard"/>
                <a:cs typeface="Chalkboard"/>
              </a:rPr>
              <a:t>Il più grande pianeta</a:t>
            </a:r>
          </a:p>
          <a:p>
            <a:pPr marL="342900" indent="-342900">
              <a:buFont typeface="Arial"/>
              <a:buChar char="•"/>
            </a:pPr>
            <a:r>
              <a:rPr lang="it-IT" dirty="0" smtClean="0">
                <a:solidFill>
                  <a:srgbClr val="0000AB"/>
                </a:solidFill>
                <a:latin typeface="Chalkboard"/>
                <a:cs typeface="Chalkboard"/>
              </a:rPr>
              <a:t>Una grande macchia che causata da una tempesta (grande quanto il nostro pianeta)</a:t>
            </a:r>
            <a:endParaRPr lang="it-IT" dirty="0">
              <a:solidFill>
                <a:srgbClr val="0000AB"/>
              </a:solidFill>
              <a:latin typeface="Chalkboard"/>
              <a:cs typeface="Chalkboard"/>
            </a:endParaRPr>
          </a:p>
          <a:p>
            <a:pPr marL="342900" indent="-342900">
              <a:buFont typeface="Arial"/>
              <a:buChar char="•"/>
            </a:pPr>
            <a:r>
              <a:rPr lang="it-IT" dirty="0" smtClean="0">
                <a:solidFill>
                  <a:srgbClr val="0000AB"/>
                </a:solidFill>
                <a:latin typeface="Chalkboard"/>
                <a:cs typeface="Chalkboard"/>
              </a:rPr>
              <a:t>Ruota su se stesso più rapidamente di tutti gli altri pianeti</a:t>
            </a:r>
          </a:p>
          <a:p>
            <a:pPr marL="342900" indent="-342900">
              <a:buFont typeface="Arial"/>
              <a:buChar char="•"/>
            </a:pPr>
            <a:r>
              <a:rPr lang="it-IT" dirty="0" smtClean="0">
                <a:solidFill>
                  <a:srgbClr val="0000AB"/>
                </a:solidFill>
                <a:latin typeface="Chalkboard"/>
                <a:cs typeface="Chalkboard"/>
              </a:rPr>
              <a:t>Ha moltissime lune (~ 70)</a:t>
            </a:r>
          </a:p>
          <a:p>
            <a:pPr marL="342900" indent="-342900">
              <a:buFont typeface="Arial"/>
              <a:buChar char="•"/>
            </a:pPr>
            <a:r>
              <a:rPr lang="it-IT" dirty="0" smtClean="0">
                <a:solidFill>
                  <a:srgbClr val="0000AB"/>
                </a:solidFill>
                <a:latin typeface="Chalkboard"/>
                <a:cs typeface="Chalkboard"/>
              </a:rPr>
              <a:t>Ha un sistema di anelli</a:t>
            </a:r>
          </a:p>
          <a:p>
            <a:pPr marL="342900" indent="-342900">
              <a:buFont typeface="Arial"/>
              <a:buChar char="•"/>
            </a:pPr>
            <a:r>
              <a:rPr lang="it-IT" dirty="0">
                <a:solidFill>
                  <a:srgbClr val="0000AB"/>
                </a:solidFill>
                <a:latin typeface="Chalkboard"/>
                <a:cs typeface="Chalkboard"/>
              </a:rPr>
              <a:t>Pianeta Gigante gassoso</a:t>
            </a:r>
          </a:p>
          <a:p>
            <a:pPr marL="342900" indent="-342900">
              <a:buFont typeface="Arial"/>
              <a:buChar char="•"/>
            </a:pPr>
            <a:endParaRPr lang="it-IT" sz="2400" dirty="0" smtClean="0"/>
          </a:p>
          <a:p>
            <a:pPr marL="342900" indent="-342900">
              <a:buFont typeface="Arial"/>
              <a:buChar char="•"/>
            </a:pPr>
            <a:endParaRPr lang="it-IT" sz="2400" dirty="0"/>
          </a:p>
        </p:txBody>
      </p:sp>
      <p:sp>
        <p:nvSpPr>
          <p:cNvPr id="5" name="Text Placeholder 4"/>
          <p:cNvSpPr txBox="1">
            <a:spLocks/>
          </p:cNvSpPr>
          <p:nvPr/>
        </p:nvSpPr>
        <p:spPr>
          <a:xfrm>
            <a:off x="6561294" y="0"/>
            <a:ext cx="2361837" cy="762000"/>
          </a:xfrm>
          <a:prstGeom prst="rect">
            <a:avLst/>
          </a:prstGeom>
        </p:spPr>
        <p:txBody>
          <a:bodyPr vert="horz" lIns="91440" tIns="91440" rIns="91440" bIns="91440" rtlCol="0" anchor="t">
            <a:noAutofit/>
          </a:bodyPr>
          <a:lstStyle>
            <a:lvl1pPr marL="0" marR="0" indent="0" algn="l" defTabSz="457200" rtl="0" eaLnBrk="1" latinLnBrk="0" hangingPunct="1">
              <a:spcBef>
                <a:spcPct val="20000"/>
              </a:spcBef>
              <a:buFontTx/>
              <a:buNone/>
              <a:defRPr sz="20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halkboard SE Bold"/>
                <a:cs typeface="Chalkboard SE Bold"/>
              </a:rPr>
              <a:t>Giove</a:t>
            </a:r>
            <a:endParaRPr lang="en-US" sz="60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Chalkboard SE Bold"/>
              <a:cs typeface="Chalkboard SE Bold"/>
            </a:endParaRP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l="4993" t="257" r="5671"/>
          <a:stretch/>
        </p:blipFill>
        <p:spPr>
          <a:xfrm>
            <a:off x="0" y="-194291"/>
            <a:ext cx="6316870" cy="7052291"/>
          </a:xfrm>
        </p:spPr>
      </p:pic>
    </p:spTree>
    <p:extLst>
      <p:ext uri="{BB962C8B-B14F-4D97-AF65-F5344CB8AC3E}">
        <p14:creationId xmlns:p14="http://schemas.microsoft.com/office/powerpoint/2010/main" val="1381208013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l="163" t="257" r="-867"/>
          <a:stretch/>
        </p:blipFill>
        <p:spPr>
          <a:xfrm>
            <a:off x="0" y="22161"/>
            <a:ext cx="6902174" cy="6835840"/>
          </a:xfrm>
        </p:spPr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5481667" y="1110672"/>
            <a:ext cx="3689772" cy="5747328"/>
          </a:xfrm>
        </p:spPr>
        <p:txBody>
          <a:bodyPr>
            <a:noAutofit/>
          </a:bodyPr>
          <a:lstStyle/>
          <a:p>
            <a:pPr marL="342900" indent="-342900">
              <a:buFont typeface="Arial"/>
              <a:buChar char="•"/>
            </a:pPr>
            <a:r>
              <a:rPr lang="it-IT" sz="2400" dirty="0" smtClean="0">
                <a:solidFill>
                  <a:srgbClr val="0000AB"/>
                </a:solidFill>
                <a:latin typeface="Chalkboard"/>
                <a:cs typeface="Chalkboard"/>
              </a:rPr>
              <a:t>Pianeta con gli anelli</a:t>
            </a:r>
            <a:endParaRPr lang="it-IT" sz="2400" dirty="0">
              <a:solidFill>
                <a:srgbClr val="0000AB"/>
              </a:solidFill>
              <a:latin typeface="Chalkboard"/>
              <a:cs typeface="Chalkboard"/>
            </a:endParaRPr>
          </a:p>
          <a:p>
            <a:pPr marL="342900" indent="-342900">
              <a:buFont typeface="Arial"/>
              <a:buChar char="•"/>
            </a:pPr>
            <a:r>
              <a:rPr lang="it-IT" sz="2400" dirty="0" smtClean="0">
                <a:solidFill>
                  <a:srgbClr val="0000AB"/>
                </a:solidFill>
                <a:latin typeface="Chalkboard"/>
                <a:cs typeface="Chalkboard"/>
              </a:rPr>
              <a:t>Il secondo più grande dopo Giove</a:t>
            </a:r>
          </a:p>
          <a:p>
            <a:pPr marL="342900" indent="-342900">
              <a:buFont typeface="Arial"/>
              <a:buChar char="•"/>
            </a:pPr>
            <a:r>
              <a:rPr lang="it-IT" sz="2400" dirty="0" smtClean="0">
                <a:solidFill>
                  <a:srgbClr val="0000AB"/>
                </a:solidFill>
                <a:latin typeface="Chalkboard"/>
                <a:cs typeface="Chalkboard"/>
              </a:rPr>
              <a:t>Gli anelli sono fatti di ghiaccio, polvere, rocce (alcune grosse come sassi, altre come montagne)</a:t>
            </a:r>
          </a:p>
          <a:p>
            <a:pPr marL="342900" indent="-342900">
              <a:buFont typeface="Arial"/>
              <a:buChar char="•"/>
            </a:pPr>
            <a:r>
              <a:rPr lang="it-IT" sz="2400" dirty="0" smtClean="0">
                <a:solidFill>
                  <a:srgbClr val="0000AB"/>
                </a:solidFill>
                <a:latin typeface="Chalkboard"/>
                <a:cs typeface="Chalkboard"/>
              </a:rPr>
              <a:t>Molte lune (circa 60)</a:t>
            </a:r>
          </a:p>
          <a:p>
            <a:pPr marL="342900" indent="-342900">
              <a:buFont typeface="Arial"/>
              <a:buChar char="•"/>
            </a:pPr>
            <a:r>
              <a:rPr lang="it-IT" sz="2400" dirty="0" smtClean="0">
                <a:solidFill>
                  <a:srgbClr val="0000AB"/>
                </a:solidFill>
                <a:latin typeface="Chalkboard"/>
                <a:cs typeface="Chalkboard"/>
              </a:rPr>
              <a:t>Un anno su Saturno dura ~30 anni</a:t>
            </a:r>
          </a:p>
          <a:p>
            <a:pPr marL="1085850" lvl="1" indent="-342900">
              <a:buFont typeface="Arial"/>
              <a:buChar char="•"/>
            </a:pPr>
            <a:r>
              <a:rPr lang="it-IT" sz="2400" dirty="0">
                <a:solidFill>
                  <a:srgbClr val="0000AB"/>
                </a:solidFill>
                <a:latin typeface="Chalkboard"/>
                <a:cs typeface="Chalkboard"/>
              </a:rPr>
              <a:t>Pianeta Gigante gassoso</a:t>
            </a:r>
          </a:p>
          <a:p>
            <a:pPr marL="342900" indent="-342900">
              <a:buFont typeface="Arial"/>
              <a:buChar char="•"/>
            </a:pPr>
            <a:endParaRPr lang="it-IT" sz="2400" dirty="0">
              <a:solidFill>
                <a:srgbClr val="0000AB"/>
              </a:solidFill>
              <a:latin typeface="Chalkboard"/>
              <a:cs typeface="Chalkboard"/>
            </a:endParaRPr>
          </a:p>
        </p:txBody>
      </p:sp>
      <p:sp>
        <p:nvSpPr>
          <p:cNvPr id="5" name="Text Placeholder 4"/>
          <p:cNvSpPr txBox="1">
            <a:spLocks/>
          </p:cNvSpPr>
          <p:nvPr/>
        </p:nvSpPr>
        <p:spPr>
          <a:xfrm>
            <a:off x="5800931" y="40424"/>
            <a:ext cx="3248863" cy="762000"/>
          </a:xfrm>
          <a:prstGeom prst="rect">
            <a:avLst/>
          </a:prstGeom>
        </p:spPr>
        <p:txBody>
          <a:bodyPr vert="horz" lIns="91440" tIns="91440" rIns="91440" bIns="91440" rtlCol="0" anchor="t">
            <a:noAutofit/>
          </a:bodyPr>
          <a:lstStyle>
            <a:lvl1pPr marL="0" marR="0" indent="0" algn="l" defTabSz="457200" rtl="0" eaLnBrk="1" latinLnBrk="0" hangingPunct="1">
              <a:spcBef>
                <a:spcPct val="20000"/>
              </a:spcBef>
              <a:buFontTx/>
              <a:buNone/>
              <a:defRPr sz="20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halkboard SE Bold"/>
                <a:cs typeface="Chalkboard SE Bold"/>
              </a:rPr>
              <a:t>Saturno</a:t>
            </a:r>
            <a:endParaRPr lang="en-US" sz="60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Chalkboard SE Bold"/>
              <a:cs typeface="Chalkboard SE Bold"/>
            </a:endParaRPr>
          </a:p>
        </p:txBody>
      </p:sp>
    </p:spTree>
    <p:extLst>
      <p:ext uri="{BB962C8B-B14F-4D97-AF65-F5344CB8AC3E}">
        <p14:creationId xmlns:p14="http://schemas.microsoft.com/office/powerpoint/2010/main" val="1381208013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5967693" y="1702517"/>
            <a:ext cx="3203746" cy="4757611"/>
          </a:xfrm>
        </p:spPr>
        <p:txBody>
          <a:bodyPr>
            <a:noAutofit/>
          </a:bodyPr>
          <a:lstStyle/>
          <a:p>
            <a:pPr marL="342900" indent="-342900">
              <a:lnSpc>
                <a:spcPct val="130000"/>
              </a:lnSpc>
              <a:buFont typeface="Arial"/>
              <a:buChar char="•"/>
            </a:pPr>
            <a:r>
              <a:rPr lang="it-IT" sz="2400" dirty="0" smtClean="0">
                <a:solidFill>
                  <a:srgbClr val="0000AB"/>
                </a:solidFill>
                <a:latin typeface="Chalkboard"/>
                <a:cs typeface="Chalkboard"/>
              </a:rPr>
              <a:t>Gigante ghiacciato: il più freddo pianeta</a:t>
            </a:r>
          </a:p>
          <a:p>
            <a:pPr marL="342900" indent="-342900">
              <a:lnSpc>
                <a:spcPct val="130000"/>
              </a:lnSpc>
              <a:buFont typeface="Arial"/>
              <a:buChar char="•"/>
            </a:pPr>
            <a:r>
              <a:rPr lang="it-IT" sz="2400" dirty="0" smtClean="0">
                <a:solidFill>
                  <a:srgbClr val="0000AB"/>
                </a:solidFill>
                <a:latin typeface="Chalkboard"/>
                <a:cs typeface="Chalkboard"/>
              </a:rPr>
              <a:t>Pianeta ruota “su un fianco”</a:t>
            </a:r>
          </a:p>
          <a:p>
            <a:pPr marL="342900" indent="-342900">
              <a:lnSpc>
                <a:spcPct val="130000"/>
              </a:lnSpc>
              <a:buFont typeface="Arial"/>
              <a:buChar char="•"/>
            </a:pPr>
            <a:r>
              <a:rPr lang="it-IT" sz="2400" dirty="0" smtClean="0">
                <a:solidFill>
                  <a:srgbClr val="0000AB"/>
                </a:solidFill>
                <a:latin typeface="Chalkboard"/>
                <a:cs typeface="Chalkboard"/>
              </a:rPr>
              <a:t>Ha ~10 anelli e ~30 lune  </a:t>
            </a:r>
          </a:p>
          <a:p>
            <a:pPr marL="342900" indent="-342900">
              <a:lnSpc>
                <a:spcPct val="130000"/>
              </a:lnSpc>
              <a:buFont typeface="Arial"/>
              <a:buChar char="•"/>
            </a:pPr>
            <a:r>
              <a:rPr lang="it-IT" sz="2400" dirty="0" smtClean="0">
                <a:solidFill>
                  <a:srgbClr val="0000AB"/>
                </a:solidFill>
                <a:latin typeface="Chalkboard"/>
                <a:cs typeface="Chalkboard"/>
              </a:rPr>
              <a:t>Pianeta Gigante gassoso</a:t>
            </a:r>
          </a:p>
          <a:p>
            <a:endParaRPr lang="it-IT" sz="2400" dirty="0"/>
          </a:p>
        </p:txBody>
      </p:sp>
      <p:sp>
        <p:nvSpPr>
          <p:cNvPr id="5" name="Text Placeholder 4"/>
          <p:cNvSpPr txBox="1">
            <a:spLocks/>
          </p:cNvSpPr>
          <p:nvPr/>
        </p:nvSpPr>
        <p:spPr>
          <a:xfrm>
            <a:off x="6203703" y="346042"/>
            <a:ext cx="2640555" cy="762000"/>
          </a:xfrm>
          <a:prstGeom prst="rect">
            <a:avLst/>
          </a:prstGeom>
        </p:spPr>
        <p:txBody>
          <a:bodyPr vert="horz" lIns="91440" tIns="91440" rIns="91440" bIns="91440" rtlCol="0" anchor="t">
            <a:noAutofit/>
          </a:bodyPr>
          <a:lstStyle>
            <a:lvl1pPr marL="0" marR="0" indent="0" algn="l" defTabSz="457200" rtl="0" eaLnBrk="1" latinLnBrk="0" hangingPunct="1">
              <a:spcBef>
                <a:spcPct val="20000"/>
              </a:spcBef>
              <a:buFontTx/>
              <a:buNone/>
              <a:defRPr sz="20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halkboard SE Bold"/>
                <a:cs typeface="Chalkboard SE Bold"/>
              </a:rPr>
              <a:t>Urano</a:t>
            </a:r>
            <a:endParaRPr lang="en-US" sz="60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Chalkboard SE Bold"/>
              <a:cs typeface="Chalkboard SE Bold"/>
            </a:endParaRP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l="4394" r="5740"/>
          <a:stretch/>
        </p:blipFill>
        <p:spPr>
          <a:xfrm>
            <a:off x="0" y="533400"/>
            <a:ext cx="5683961" cy="6324600"/>
          </a:xfrm>
        </p:spPr>
      </p:pic>
    </p:spTree>
    <p:extLst>
      <p:ext uri="{BB962C8B-B14F-4D97-AF65-F5344CB8AC3E}">
        <p14:creationId xmlns:p14="http://schemas.microsoft.com/office/powerpoint/2010/main" val="1381208013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l="5550" t="4417" r="3186" b="4959"/>
          <a:stretch/>
        </p:blipFill>
        <p:spPr>
          <a:xfrm>
            <a:off x="0" y="1126435"/>
            <a:ext cx="5772367" cy="5731566"/>
          </a:xfrm>
        </p:spPr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5875131" y="1702517"/>
            <a:ext cx="3296308" cy="4757611"/>
          </a:xfrm>
        </p:spPr>
        <p:txBody>
          <a:bodyPr>
            <a:noAutofit/>
          </a:bodyPr>
          <a:lstStyle/>
          <a:p>
            <a:pPr marL="342900" indent="-342900">
              <a:buFont typeface="Arial"/>
              <a:buChar char="•"/>
            </a:pPr>
            <a:r>
              <a:rPr lang="it-IT" sz="2400" dirty="0" smtClean="0">
                <a:solidFill>
                  <a:srgbClr val="0000AB"/>
                </a:solidFill>
                <a:latin typeface="Chalkboard"/>
                <a:cs typeface="Chalkboard"/>
              </a:rPr>
              <a:t>Il più lontano dal Sole</a:t>
            </a:r>
          </a:p>
          <a:p>
            <a:pPr marL="342900" indent="-342900">
              <a:buFont typeface="Arial"/>
              <a:buChar char="•"/>
            </a:pPr>
            <a:r>
              <a:rPr lang="it-IT" sz="2400" dirty="0" smtClean="0">
                <a:solidFill>
                  <a:srgbClr val="0000AB"/>
                </a:solidFill>
                <a:latin typeface="Chalkboard"/>
                <a:cs typeface="Chalkboard"/>
              </a:rPr>
              <a:t>Il più ventoso (venti fino a 1500 Km/h)</a:t>
            </a:r>
          </a:p>
          <a:p>
            <a:pPr marL="342900" indent="-342900">
              <a:buFont typeface="Arial"/>
              <a:buChar char="•"/>
            </a:pPr>
            <a:r>
              <a:rPr lang="it-IT" sz="2400" dirty="0">
                <a:solidFill>
                  <a:srgbClr val="0000AB"/>
                </a:solidFill>
                <a:latin typeface="Chalkboard"/>
                <a:cs typeface="Chalkboard"/>
              </a:rPr>
              <a:t>Pianeta Gigante gassoso</a:t>
            </a:r>
          </a:p>
          <a:p>
            <a:pPr marL="342900" indent="-342900">
              <a:buFont typeface="Arial"/>
              <a:buChar char="•"/>
            </a:pPr>
            <a:r>
              <a:rPr lang="it-IT" sz="2400" dirty="0" smtClean="0">
                <a:solidFill>
                  <a:srgbClr val="0000AB"/>
                </a:solidFill>
                <a:latin typeface="Chalkboard"/>
                <a:cs typeface="Chalkboard"/>
              </a:rPr>
              <a:t>Pianeta blu, per via del metano in alta atmosfera</a:t>
            </a:r>
          </a:p>
        </p:txBody>
      </p:sp>
      <p:sp>
        <p:nvSpPr>
          <p:cNvPr id="5" name="Text Placeholder 4"/>
          <p:cNvSpPr txBox="1">
            <a:spLocks/>
          </p:cNvSpPr>
          <p:nvPr/>
        </p:nvSpPr>
        <p:spPr>
          <a:xfrm>
            <a:off x="5772367" y="224755"/>
            <a:ext cx="3205982" cy="762000"/>
          </a:xfrm>
          <a:prstGeom prst="rect">
            <a:avLst/>
          </a:prstGeom>
        </p:spPr>
        <p:txBody>
          <a:bodyPr vert="horz" lIns="91440" tIns="91440" rIns="91440" bIns="91440" rtlCol="0" anchor="t">
            <a:noAutofit/>
          </a:bodyPr>
          <a:lstStyle>
            <a:lvl1pPr marL="0" marR="0" indent="0" algn="l" defTabSz="457200" rtl="0" eaLnBrk="1" latinLnBrk="0" hangingPunct="1">
              <a:spcBef>
                <a:spcPct val="20000"/>
              </a:spcBef>
              <a:buFontTx/>
              <a:buNone/>
              <a:defRPr sz="20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halkboard SE Bold"/>
                <a:cs typeface="Chalkboard SE Bold"/>
              </a:rPr>
              <a:t>Nettuno</a:t>
            </a:r>
            <a:endParaRPr lang="en-US" sz="60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Chalkboard SE Bold"/>
              <a:cs typeface="Chalkboard SE Bold"/>
            </a:endParaRPr>
          </a:p>
        </p:txBody>
      </p:sp>
    </p:spTree>
    <p:extLst>
      <p:ext uri="{BB962C8B-B14F-4D97-AF65-F5344CB8AC3E}">
        <p14:creationId xmlns:p14="http://schemas.microsoft.com/office/powerpoint/2010/main" val="1381208013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83043" y="1702517"/>
            <a:ext cx="4588396" cy="3388526"/>
          </a:xfrm>
        </p:spPr>
        <p:txBody>
          <a:bodyPr>
            <a:noAutofit/>
          </a:bodyPr>
          <a:lstStyle/>
          <a:p>
            <a:pPr marL="342900" indent="-342900">
              <a:buFont typeface="Arial"/>
              <a:buChar char="•"/>
            </a:pPr>
            <a:r>
              <a:rPr lang="it-IT" sz="2400" dirty="0" smtClean="0">
                <a:solidFill>
                  <a:srgbClr val="0000AB"/>
                </a:solidFill>
                <a:latin typeface="Chalkboard"/>
                <a:cs typeface="Chalkboard"/>
              </a:rPr>
              <a:t>Non </a:t>
            </a:r>
            <a:r>
              <a:rPr lang="it-IT" sz="2400" dirty="0">
                <a:solidFill>
                  <a:srgbClr val="0000AB"/>
                </a:solidFill>
                <a:latin typeface="Chalkboard"/>
                <a:cs typeface="Chalkboard"/>
              </a:rPr>
              <a:t>più pianeta dal </a:t>
            </a:r>
            <a:r>
              <a:rPr lang="it-IT" sz="2400" dirty="0" smtClean="0">
                <a:solidFill>
                  <a:srgbClr val="0000AB"/>
                </a:solidFill>
                <a:latin typeface="Chalkboard"/>
                <a:cs typeface="Chalkboard"/>
              </a:rPr>
              <a:t>2006</a:t>
            </a:r>
            <a:endParaRPr lang="it-IT" sz="2400" dirty="0">
              <a:solidFill>
                <a:srgbClr val="0000AB"/>
              </a:solidFill>
              <a:latin typeface="Chalkboard"/>
              <a:cs typeface="Chalkboard"/>
            </a:endParaRPr>
          </a:p>
          <a:p>
            <a:pPr marL="342900" indent="-342900">
              <a:buFont typeface="Arial"/>
              <a:buChar char="•"/>
            </a:pPr>
            <a:r>
              <a:rPr lang="it-IT" sz="2400" dirty="0" smtClean="0">
                <a:solidFill>
                  <a:srgbClr val="0000AB"/>
                </a:solidFill>
                <a:latin typeface="Chalkboard"/>
                <a:cs typeface="Chalkboard"/>
              </a:rPr>
              <a:t>Pianeta nano</a:t>
            </a:r>
          </a:p>
          <a:p>
            <a:pPr marL="342900" indent="-342900">
              <a:buFont typeface="Arial"/>
              <a:buChar char="•"/>
            </a:pPr>
            <a:r>
              <a:rPr lang="it-IT" sz="2400" dirty="0" smtClean="0">
                <a:solidFill>
                  <a:srgbClr val="0000AB"/>
                </a:solidFill>
                <a:latin typeface="Chalkboard"/>
                <a:cs typeface="Chalkboard"/>
              </a:rPr>
              <a:t>Freddo</a:t>
            </a:r>
          </a:p>
          <a:p>
            <a:pPr marL="342900" indent="-342900">
              <a:buFont typeface="Arial"/>
              <a:buChar char="•"/>
            </a:pPr>
            <a:r>
              <a:rPr lang="it-IT" sz="2400" dirty="0" smtClean="0">
                <a:solidFill>
                  <a:srgbClr val="0000AB"/>
                </a:solidFill>
                <a:latin typeface="Chalkboard"/>
                <a:cs typeface="Chalkboard"/>
              </a:rPr>
              <a:t>Altri pianeti nani: Cerere, </a:t>
            </a:r>
            <a:r>
              <a:rPr lang="it-IT" sz="2400" dirty="0" err="1" smtClean="0">
                <a:solidFill>
                  <a:srgbClr val="0000AB"/>
                </a:solidFill>
                <a:latin typeface="Chalkboard"/>
                <a:cs typeface="Chalkboard"/>
              </a:rPr>
              <a:t>Eris</a:t>
            </a:r>
            <a:r>
              <a:rPr lang="it-IT" sz="2400" dirty="0" smtClean="0">
                <a:solidFill>
                  <a:srgbClr val="0000AB"/>
                </a:solidFill>
                <a:latin typeface="Chalkboard"/>
                <a:cs typeface="Chalkboard"/>
              </a:rPr>
              <a:t>, </a:t>
            </a:r>
            <a:r>
              <a:rPr lang="it-IT" sz="2400" dirty="0" err="1" smtClean="0">
                <a:solidFill>
                  <a:srgbClr val="0000AB"/>
                </a:solidFill>
                <a:latin typeface="Chalkboard"/>
                <a:cs typeface="Chalkboard"/>
              </a:rPr>
              <a:t>Makemake</a:t>
            </a:r>
            <a:r>
              <a:rPr lang="it-IT" sz="2400" dirty="0" smtClean="0">
                <a:solidFill>
                  <a:srgbClr val="0000AB"/>
                </a:solidFill>
                <a:latin typeface="Chalkboard"/>
                <a:cs typeface="Chalkboard"/>
              </a:rPr>
              <a:t>, </a:t>
            </a:r>
            <a:r>
              <a:rPr lang="it-IT" sz="2400" dirty="0" err="1" smtClean="0">
                <a:solidFill>
                  <a:srgbClr val="0000AB"/>
                </a:solidFill>
                <a:latin typeface="Chalkboard"/>
                <a:cs typeface="Chalkboard"/>
              </a:rPr>
              <a:t>Huamea</a:t>
            </a:r>
            <a:r>
              <a:rPr lang="it-IT" sz="2400" dirty="0" smtClean="0">
                <a:solidFill>
                  <a:srgbClr val="0000AB"/>
                </a:solidFill>
                <a:latin typeface="Chalkboard"/>
                <a:cs typeface="Chalkboard"/>
              </a:rPr>
              <a:t>, … </a:t>
            </a:r>
          </a:p>
          <a:p>
            <a:pPr marL="342900" indent="-342900">
              <a:buFont typeface="Arial"/>
              <a:buChar char="•"/>
            </a:pPr>
            <a:endParaRPr lang="it-IT" sz="2400" dirty="0" smtClean="0"/>
          </a:p>
          <a:p>
            <a:pPr marL="342900" indent="-342900">
              <a:buFont typeface="Arial"/>
              <a:buChar char="•"/>
            </a:pPr>
            <a:endParaRPr lang="it-IT" sz="2400" dirty="0"/>
          </a:p>
        </p:txBody>
      </p:sp>
      <p:sp>
        <p:nvSpPr>
          <p:cNvPr id="5" name="Text Placeholder 4"/>
          <p:cNvSpPr txBox="1">
            <a:spLocks/>
          </p:cNvSpPr>
          <p:nvPr/>
        </p:nvSpPr>
        <p:spPr>
          <a:xfrm>
            <a:off x="539452" y="244899"/>
            <a:ext cx="8451421" cy="762000"/>
          </a:xfrm>
          <a:prstGeom prst="rect">
            <a:avLst/>
          </a:prstGeom>
        </p:spPr>
        <p:txBody>
          <a:bodyPr vert="horz" lIns="91440" tIns="91440" rIns="91440" bIns="91440" rtlCol="0" anchor="t">
            <a:noAutofit/>
          </a:bodyPr>
          <a:lstStyle>
            <a:lvl1pPr marL="0" marR="0" indent="0" algn="l" defTabSz="457200" rtl="0" eaLnBrk="1" latinLnBrk="0" hangingPunct="1">
              <a:spcBef>
                <a:spcPct val="20000"/>
              </a:spcBef>
              <a:buFontTx/>
              <a:buNone/>
              <a:defRPr sz="20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halkboard SE Bold"/>
                <a:cs typeface="Chalkboard SE Bold"/>
              </a:rPr>
              <a:t>Plutone</a:t>
            </a:r>
            <a:r>
              <a:rPr lang="en-US" sz="48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halkboard SE Bold"/>
                <a:cs typeface="Chalkboard SE Bold"/>
              </a:rPr>
              <a:t> e </a:t>
            </a:r>
            <a:r>
              <a:rPr lang="en-US" sz="48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halkboard SE Bold"/>
                <a:cs typeface="Chalkboard SE Bold"/>
              </a:rPr>
              <a:t>i</a:t>
            </a:r>
            <a:r>
              <a:rPr lang="en-US" sz="48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halkboard SE Bold"/>
                <a:cs typeface="Chalkboard SE Bold"/>
              </a:rPr>
              <a:t> 4 (</a:t>
            </a:r>
            <a:r>
              <a:rPr lang="en-US" sz="48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halkboard SE Bold"/>
                <a:cs typeface="Chalkboard SE Bold"/>
              </a:rPr>
              <a:t>pianeti</a:t>
            </a:r>
            <a:r>
              <a:rPr lang="en-US" sz="48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halkboard SE Bold"/>
                <a:cs typeface="Chalkboard SE Bold"/>
              </a:rPr>
              <a:t>) </a:t>
            </a:r>
            <a:r>
              <a:rPr lang="en-US" sz="48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halkboard SE Bold"/>
                <a:cs typeface="Chalkboard SE Bold"/>
              </a:rPr>
              <a:t>nani</a:t>
            </a:r>
            <a:endParaRPr lang="en-US" sz="48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Chalkboard SE Bold"/>
              <a:cs typeface="Chalkboard SE Bold"/>
            </a:endParaRPr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l="434" r="3584"/>
          <a:stretch/>
        </p:blipFill>
        <p:spPr>
          <a:xfrm>
            <a:off x="1" y="2328180"/>
            <a:ext cx="4348008" cy="4529819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8008" y="5451681"/>
            <a:ext cx="4795991" cy="1406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208013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-539" b="-369"/>
          <a:stretch/>
        </p:blipFill>
        <p:spPr>
          <a:xfrm>
            <a:off x="2060399" y="0"/>
            <a:ext cx="2354618" cy="2375998"/>
          </a:xfrm>
        </p:spPr>
      </p:pic>
      <p:pic>
        <p:nvPicPr>
          <p:cNvPr id="10" name="Picture Placeholder 3"/>
          <p:cNvPicPr>
            <a:picLocks noChangeAspect="1"/>
          </p:cNvPicPr>
          <p:nvPr/>
        </p:nvPicPr>
        <p:blipFill rotWithShape="1">
          <a:blip r:embed="rId4"/>
          <a:srcRect l="4993" t="257" r="5671"/>
          <a:stretch/>
        </p:blipFill>
        <p:spPr>
          <a:xfrm>
            <a:off x="4426564" y="2432325"/>
            <a:ext cx="2868725" cy="320270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pic>
      <p:pic>
        <p:nvPicPr>
          <p:cNvPr id="11" name="Picture Placeholder 3"/>
          <p:cNvPicPr>
            <a:picLocks noChangeAspect="1"/>
          </p:cNvPicPr>
          <p:nvPr/>
        </p:nvPicPr>
        <p:blipFill rotWithShape="1">
          <a:blip r:embed="rId5"/>
          <a:srcRect l="163" t="257" r="-867"/>
          <a:stretch/>
        </p:blipFill>
        <p:spPr>
          <a:xfrm>
            <a:off x="937617" y="2448273"/>
            <a:ext cx="3488947" cy="35718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pic>
      <p:pic>
        <p:nvPicPr>
          <p:cNvPr id="12" name="Picture Placeholder 3"/>
          <p:cNvPicPr>
            <a:picLocks noChangeAspect="1"/>
          </p:cNvPicPr>
          <p:nvPr/>
        </p:nvPicPr>
        <p:blipFill rotWithShape="1">
          <a:blip r:embed="rId6"/>
          <a:srcRect l="4394" r="5740"/>
          <a:stretch/>
        </p:blipFill>
        <p:spPr>
          <a:xfrm>
            <a:off x="0" y="4805418"/>
            <a:ext cx="1844143" cy="2051998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pic>
      <p:pic>
        <p:nvPicPr>
          <p:cNvPr id="13" name="Picture Placeholder 5"/>
          <p:cNvPicPr>
            <a:picLocks noChangeAspect="1"/>
          </p:cNvPicPr>
          <p:nvPr/>
        </p:nvPicPr>
        <p:blipFill rotWithShape="1">
          <a:blip r:embed="rId7"/>
          <a:srcRect l="5550" t="4417" r="3186" b="4959"/>
          <a:stretch/>
        </p:blipFill>
        <p:spPr>
          <a:xfrm>
            <a:off x="1832320" y="5412621"/>
            <a:ext cx="1473098" cy="142663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pic>
      <p:grpSp>
        <p:nvGrpSpPr>
          <p:cNvPr id="27" name="Group 26"/>
          <p:cNvGrpSpPr/>
          <p:nvPr/>
        </p:nvGrpSpPr>
        <p:grpSpPr>
          <a:xfrm>
            <a:off x="377917" y="183689"/>
            <a:ext cx="1667599" cy="1654581"/>
            <a:chOff x="2943009" y="0"/>
            <a:chExt cx="2047269" cy="2051998"/>
          </a:xfrm>
        </p:grpSpPr>
        <p:pic>
          <p:nvPicPr>
            <p:cNvPr id="15" name="Picture Placeholder 3"/>
            <p:cNvPicPr>
              <a:picLocks noChangeAspect="1"/>
            </p:cNvPicPr>
            <p:nvPr/>
          </p:nvPicPr>
          <p:blipFill rotWithShape="1">
            <a:blip r:embed="rId8"/>
            <a:srcRect t="-157" b="-73"/>
            <a:stretch/>
          </p:blipFill>
          <p:spPr>
            <a:xfrm>
              <a:off x="2943009" y="0"/>
              <a:ext cx="2047269" cy="2051998"/>
            </a:xfrm>
            <a:prstGeom prst="rect">
              <a:avLst/>
            </a:prstGeom>
            <a:solidFill>
              <a:schemeClr val="bg1"/>
            </a:solidFill>
            <a:ln w="34925" cap="rnd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pic>
        <p:sp>
          <p:nvSpPr>
            <p:cNvPr id="17" name="TextBox 16"/>
            <p:cNvSpPr txBox="1"/>
            <p:nvPr/>
          </p:nvSpPr>
          <p:spPr>
            <a:xfrm>
              <a:off x="3223056" y="1224624"/>
              <a:ext cx="10514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>
                  <a:solidFill>
                    <a:srgbClr val="FFFF00"/>
                  </a:solidFill>
                </a:rPr>
                <a:t>Mercurio</a:t>
              </a:r>
              <a:endParaRPr lang="en-US" dirty="0">
                <a:solidFill>
                  <a:srgbClr val="FFFF00"/>
                </a:solidFill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2682091" y="1285249"/>
            <a:ext cx="861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FFFF00"/>
                </a:solidFill>
              </a:rPr>
              <a:t>Venere</a:t>
            </a:r>
            <a:endParaRPr lang="en-US" dirty="0">
              <a:solidFill>
                <a:srgbClr val="FFFF00"/>
              </a:solidFill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4415017" y="0"/>
            <a:ext cx="2400650" cy="2375998"/>
            <a:chOff x="4415017" y="0"/>
            <a:chExt cx="2083677" cy="2051998"/>
          </a:xfrm>
        </p:grpSpPr>
        <p:pic>
          <p:nvPicPr>
            <p:cNvPr id="6" name="Picture Placeholder 8"/>
            <p:cNvPicPr>
              <a:picLocks noChangeAspect="1"/>
            </p:cNvPicPr>
            <p:nvPr/>
          </p:nvPicPr>
          <p:blipFill rotWithShape="1">
            <a:blip r:embed="rId9"/>
            <a:srcRect l="-24" r="-20" b="1472"/>
            <a:stretch/>
          </p:blipFill>
          <p:spPr>
            <a:xfrm>
              <a:off x="4415017" y="0"/>
              <a:ext cx="2083677" cy="2051998"/>
            </a:xfrm>
            <a:prstGeom prst="rect">
              <a:avLst/>
            </a:prstGeom>
            <a:solidFill>
              <a:schemeClr val="bg1"/>
            </a:solidFill>
            <a:ln w="34925" cap="rnd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pic>
        <p:sp>
          <p:nvSpPr>
            <p:cNvPr id="19" name="TextBox 18"/>
            <p:cNvSpPr txBox="1"/>
            <p:nvPr/>
          </p:nvSpPr>
          <p:spPr>
            <a:xfrm flipH="1">
              <a:off x="4957208" y="1100583"/>
              <a:ext cx="8623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0000AB"/>
                  </a:solidFill>
                </a:rPr>
                <a:t>Terra</a:t>
              </a:r>
              <a:endParaRPr lang="en-US" dirty="0">
                <a:solidFill>
                  <a:srgbClr val="0000AB"/>
                </a:solidFill>
              </a:endParaRPr>
            </a:p>
          </p:txBody>
        </p:sp>
      </p:grpSp>
      <p:grpSp>
        <p:nvGrpSpPr>
          <p:cNvPr id="29" name="Group 28"/>
          <p:cNvGrpSpPr>
            <a:grpSpLocks noChangeAspect="1"/>
          </p:cNvGrpSpPr>
          <p:nvPr/>
        </p:nvGrpSpPr>
        <p:grpSpPr>
          <a:xfrm>
            <a:off x="6815667" y="1219297"/>
            <a:ext cx="1493372" cy="1499252"/>
            <a:chOff x="4969874" y="2492187"/>
            <a:chExt cx="2053938" cy="2051998"/>
          </a:xfrm>
        </p:grpSpPr>
        <p:pic>
          <p:nvPicPr>
            <p:cNvPr id="8" name="Picture Placeholder 3"/>
            <p:cNvPicPr>
              <a:picLocks noChangeAspect="1"/>
            </p:cNvPicPr>
            <p:nvPr/>
          </p:nvPicPr>
          <p:blipFill rotWithShape="1">
            <a:blip r:embed="rId10"/>
            <a:srcRect l="340" t="570" r="1044" b="902"/>
            <a:stretch/>
          </p:blipFill>
          <p:spPr>
            <a:xfrm>
              <a:off x="4969874" y="2492187"/>
              <a:ext cx="2053938" cy="2051998"/>
            </a:xfrm>
            <a:prstGeom prst="rect">
              <a:avLst/>
            </a:prstGeom>
            <a:solidFill>
              <a:schemeClr val="bg1"/>
            </a:solidFill>
            <a:ln w="34925" cap="rnd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pic>
        <p:sp>
          <p:nvSpPr>
            <p:cNvPr id="20" name="TextBox 19"/>
            <p:cNvSpPr txBox="1"/>
            <p:nvPr/>
          </p:nvSpPr>
          <p:spPr>
            <a:xfrm>
              <a:off x="5610622" y="2666270"/>
              <a:ext cx="7652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>
                  <a:solidFill>
                    <a:srgbClr val="FFFF00"/>
                  </a:solidFill>
                </a:rPr>
                <a:t>Marte</a:t>
              </a:r>
              <a:endParaRPr lang="en-US" dirty="0">
                <a:solidFill>
                  <a:srgbClr val="FFFF00"/>
                </a:solidFill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2264833" y="3439582"/>
            <a:ext cx="131750" cy="72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4585004" y="2533883"/>
            <a:ext cx="7241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FFFF00"/>
                </a:solidFill>
              </a:rPr>
              <a:t>Giove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216003" y="2850936"/>
            <a:ext cx="9233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Saturno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54207" y="5843085"/>
            <a:ext cx="7668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Urano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2029099" y="5961534"/>
            <a:ext cx="958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FFFF00"/>
                </a:solidFill>
              </a:rPr>
              <a:t>Nettuno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2509392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883</Words>
  <Application>Microsoft Macintosh PowerPoint</Application>
  <PresentationFormat>On-screen Show (4:3)</PresentationFormat>
  <Paragraphs>196</Paragraphs>
  <Slides>14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Il Sole ed i Pianeti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INAF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Sole ed iPianeti</dc:title>
  <dc:creator>Michele C.</dc:creator>
  <cp:lastModifiedBy>Michele C.</cp:lastModifiedBy>
  <cp:revision>23</cp:revision>
  <dcterms:created xsi:type="dcterms:W3CDTF">2015-04-27T10:55:06Z</dcterms:created>
  <dcterms:modified xsi:type="dcterms:W3CDTF">2015-04-27T15:43:32Z</dcterms:modified>
</cp:coreProperties>
</file>